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60" r:id="rId6"/>
    <p:sldId id="258" r:id="rId7"/>
    <p:sldId id="266" r:id="rId8"/>
    <p:sldId id="257" r:id="rId9"/>
    <p:sldId id="259" r:id="rId10"/>
    <p:sldId id="261" r:id="rId11"/>
    <p:sldId id="271" r:id="rId12"/>
    <p:sldId id="267" r:id="rId13"/>
    <p:sldId id="263" r:id="rId14"/>
    <p:sldId id="27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86" d="100"/>
          <a:sy n="86" d="100"/>
        </p:scale>
        <p:origin x="33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3C5F25-A0B5-4465-9EF4-1E122BE0B25E}" type="doc">
      <dgm:prSet loTypeId="urn:microsoft.com/office/officeart/2018/2/layout/IconVerticalSolid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F614D978-A1B4-42EE-9A95-3135732B7575}">
      <dgm:prSet/>
      <dgm:spPr/>
      <dgm:t>
        <a:bodyPr/>
        <a:lstStyle/>
        <a:p>
          <a:pPr>
            <a:lnSpc>
              <a:spcPct val="100000"/>
            </a:lnSpc>
          </a:pPr>
          <a:r>
            <a:rPr lang="en-US" dirty="0"/>
            <a:t>Of the 3 leaving cert subjects, it is the one with the most theory (very little number work or calculations)</a:t>
          </a:r>
        </a:p>
      </dgm:t>
    </dgm:pt>
    <dgm:pt modelId="{1865F851-C8AF-4782-9218-C08EEEE02091}" type="parTrans" cxnId="{A56E491E-49C1-4A9A-B13F-1B5179E58A9B}">
      <dgm:prSet/>
      <dgm:spPr/>
      <dgm:t>
        <a:bodyPr/>
        <a:lstStyle/>
        <a:p>
          <a:endParaRPr lang="en-US"/>
        </a:p>
      </dgm:t>
    </dgm:pt>
    <dgm:pt modelId="{87688C2A-D6B2-47D0-B5A8-0888F3F93842}" type="sibTrans" cxnId="{A56E491E-49C1-4A9A-B13F-1B5179E58A9B}">
      <dgm:prSet/>
      <dgm:spPr/>
      <dgm:t>
        <a:bodyPr/>
        <a:lstStyle/>
        <a:p>
          <a:endParaRPr lang="en-US"/>
        </a:p>
      </dgm:t>
    </dgm:pt>
    <dgm:pt modelId="{A9342850-B5CA-4982-9965-92745F6577EA}">
      <dgm:prSet/>
      <dgm:spPr/>
      <dgm:t>
        <a:bodyPr/>
        <a:lstStyle/>
        <a:p>
          <a:pPr>
            <a:lnSpc>
              <a:spcPct val="100000"/>
            </a:lnSpc>
          </a:pPr>
          <a:r>
            <a:rPr lang="en-IE" dirty="0"/>
            <a:t>A hard working student has a great opportunity to achieve in this subject.</a:t>
          </a:r>
          <a:endParaRPr lang="en-US" dirty="0"/>
        </a:p>
      </dgm:t>
    </dgm:pt>
    <dgm:pt modelId="{5E00171D-7A4D-4E9B-AEA5-1A2B1E03FC24}" type="parTrans" cxnId="{62259D90-1E6C-40DC-9BEE-C653188444C2}">
      <dgm:prSet/>
      <dgm:spPr/>
      <dgm:t>
        <a:bodyPr/>
        <a:lstStyle/>
        <a:p>
          <a:endParaRPr lang="en-US"/>
        </a:p>
      </dgm:t>
    </dgm:pt>
    <dgm:pt modelId="{02D6AEB1-158B-4227-8C83-4C370FA227A2}" type="sibTrans" cxnId="{62259D90-1E6C-40DC-9BEE-C653188444C2}">
      <dgm:prSet/>
      <dgm:spPr/>
      <dgm:t>
        <a:bodyPr/>
        <a:lstStyle/>
        <a:p>
          <a:endParaRPr lang="en-US"/>
        </a:p>
      </dgm:t>
    </dgm:pt>
    <dgm:pt modelId="{C274AD65-8946-4D32-885B-2DC5B638119A}">
      <dgm:prSet/>
      <dgm:spPr/>
      <dgm:t>
        <a:bodyPr/>
        <a:lstStyle/>
        <a:p>
          <a:pPr>
            <a:lnSpc>
              <a:spcPct val="100000"/>
            </a:lnSpc>
          </a:pPr>
          <a:r>
            <a:rPr lang="en-US" dirty="0"/>
            <a:t>Business is a great subject as it the foundation for many business related courses at college e.g. Finance, Human Resources, accounting, management</a:t>
          </a:r>
        </a:p>
      </dgm:t>
    </dgm:pt>
    <dgm:pt modelId="{C589879C-410C-40A6-A468-AC3BD18C38C8}" type="parTrans" cxnId="{18B78881-69E6-424A-8233-E6C9CDBBB657}">
      <dgm:prSet/>
      <dgm:spPr/>
      <dgm:t>
        <a:bodyPr/>
        <a:lstStyle/>
        <a:p>
          <a:endParaRPr lang="en-US"/>
        </a:p>
      </dgm:t>
    </dgm:pt>
    <dgm:pt modelId="{EBB53893-A1E1-4C2F-BB5F-5A494730862D}" type="sibTrans" cxnId="{18B78881-69E6-424A-8233-E6C9CDBBB657}">
      <dgm:prSet/>
      <dgm:spPr/>
      <dgm:t>
        <a:bodyPr/>
        <a:lstStyle/>
        <a:p>
          <a:endParaRPr lang="en-US"/>
        </a:p>
      </dgm:t>
    </dgm:pt>
    <dgm:pt modelId="{7806B5C4-580B-4152-B6C0-9CDD37BF727E}">
      <dgm:prSet/>
      <dgm:spPr/>
      <dgm:t>
        <a:bodyPr/>
        <a:lstStyle/>
        <a:p>
          <a:pPr>
            <a:lnSpc>
              <a:spcPct val="100000"/>
            </a:lnSpc>
          </a:pPr>
          <a:r>
            <a:rPr lang="en-IE" b="0" dirty="0">
              <a:solidFill>
                <a:schemeClr val="tx1"/>
              </a:solidFill>
            </a:rPr>
            <a:t>It is a very relevant and topical course. Students enjoy the common sense and real life content of the course.</a:t>
          </a:r>
          <a:endParaRPr lang="en-US" b="0" dirty="0">
            <a:solidFill>
              <a:schemeClr val="tx1"/>
            </a:solidFill>
          </a:endParaRPr>
        </a:p>
      </dgm:t>
    </dgm:pt>
    <dgm:pt modelId="{DCA2D0AE-81D2-41D3-BB74-53C485D777E7}" type="parTrans" cxnId="{528992F4-FAC3-4430-8D95-AC1D2223B682}">
      <dgm:prSet/>
      <dgm:spPr/>
      <dgm:t>
        <a:bodyPr/>
        <a:lstStyle/>
        <a:p>
          <a:endParaRPr lang="en-US"/>
        </a:p>
      </dgm:t>
    </dgm:pt>
    <dgm:pt modelId="{89C31D1D-036F-49EA-8BBB-1345522DDA1B}" type="sibTrans" cxnId="{528992F4-FAC3-4430-8D95-AC1D2223B682}">
      <dgm:prSet/>
      <dgm:spPr/>
      <dgm:t>
        <a:bodyPr/>
        <a:lstStyle/>
        <a:p>
          <a:endParaRPr lang="en-US"/>
        </a:p>
      </dgm:t>
    </dgm:pt>
    <dgm:pt modelId="{6CDD3741-1243-4A20-8496-C526A4C31659}" type="pres">
      <dgm:prSet presAssocID="{C83C5F25-A0B5-4465-9EF4-1E122BE0B25E}" presName="root" presStyleCnt="0">
        <dgm:presLayoutVars>
          <dgm:dir/>
          <dgm:resizeHandles val="exact"/>
        </dgm:presLayoutVars>
      </dgm:prSet>
      <dgm:spPr/>
    </dgm:pt>
    <dgm:pt modelId="{75C885D6-E32E-492C-87BD-01517D2BB0BA}" type="pres">
      <dgm:prSet presAssocID="{F614D978-A1B4-42EE-9A95-3135732B7575}" presName="compNode" presStyleCnt="0"/>
      <dgm:spPr/>
    </dgm:pt>
    <dgm:pt modelId="{4A2BF8C7-1491-4207-A960-126743493F22}" type="pres">
      <dgm:prSet presAssocID="{F614D978-A1B4-42EE-9A95-3135732B7575}" presName="bgRect" presStyleLbl="bgShp" presStyleIdx="0" presStyleCnt="4"/>
      <dgm:spPr/>
    </dgm:pt>
    <dgm:pt modelId="{DB406196-BE79-401C-A4A4-5D55B06ED01A}" type="pres">
      <dgm:prSet presAssocID="{F614D978-A1B4-42EE-9A95-3135732B757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rawl"/>
        </a:ext>
      </dgm:extLst>
    </dgm:pt>
    <dgm:pt modelId="{3EBC33BF-7445-4DE2-A621-88A845E81E19}" type="pres">
      <dgm:prSet presAssocID="{F614D978-A1B4-42EE-9A95-3135732B7575}" presName="spaceRect" presStyleCnt="0"/>
      <dgm:spPr/>
    </dgm:pt>
    <dgm:pt modelId="{FF9B1D50-652D-4D5D-ADA4-8D45FB17ACEA}" type="pres">
      <dgm:prSet presAssocID="{F614D978-A1B4-42EE-9A95-3135732B7575}" presName="parTx" presStyleLbl="revTx" presStyleIdx="0" presStyleCnt="4">
        <dgm:presLayoutVars>
          <dgm:chMax val="0"/>
          <dgm:chPref val="0"/>
        </dgm:presLayoutVars>
      </dgm:prSet>
      <dgm:spPr/>
    </dgm:pt>
    <dgm:pt modelId="{468C5658-6DE6-4E2B-89B1-AE0405F2B2D7}" type="pres">
      <dgm:prSet presAssocID="{87688C2A-D6B2-47D0-B5A8-0888F3F93842}" presName="sibTrans" presStyleCnt="0"/>
      <dgm:spPr/>
    </dgm:pt>
    <dgm:pt modelId="{A684F1BD-5C07-48A2-9554-8562964BAEA5}" type="pres">
      <dgm:prSet presAssocID="{A9342850-B5CA-4982-9965-92745F6577EA}" presName="compNode" presStyleCnt="0"/>
      <dgm:spPr/>
    </dgm:pt>
    <dgm:pt modelId="{19862801-82B7-4FDB-8FAE-C292EFED9F97}" type="pres">
      <dgm:prSet presAssocID="{A9342850-B5CA-4982-9965-92745F6577EA}" presName="bgRect" presStyleLbl="bgShp" presStyleIdx="1" presStyleCnt="4"/>
      <dgm:spPr/>
    </dgm:pt>
    <dgm:pt modelId="{F3867816-01B7-40E5-B01D-31CB72A6317B}" type="pres">
      <dgm:prSet presAssocID="{A9342850-B5CA-4982-9965-92745F6577E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iploma Roll"/>
        </a:ext>
      </dgm:extLst>
    </dgm:pt>
    <dgm:pt modelId="{FAC8987D-E901-4133-9577-5C1968D24F74}" type="pres">
      <dgm:prSet presAssocID="{A9342850-B5CA-4982-9965-92745F6577EA}" presName="spaceRect" presStyleCnt="0"/>
      <dgm:spPr/>
    </dgm:pt>
    <dgm:pt modelId="{E3F91D19-9CE7-4D34-8D0F-C8ACD94BDEBA}" type="pres">
      <dgm:prSet presAssocID="{A9342850-B5CA-4982-9965-92745F6577EA}" presName="parTx" presStyleLbl="revTx" presStyleIdx="1" presStyleCnt="4">
        <dgm:presLayoutVars>
          <dgm:chMax val="0"/>
          <dgm:chPref val="0"/>
        </dgm:presLayoutVars>
      </dgm:prSet>
      <dgm:spPr/>
    </dgm:pt>
    <dgm:pt modelId="{030976A2-53C0-4706-8925-3F558F8AFE87}" type="pres">
      <dgm:prSet presAssocID="{02D6AEB1-158B-4227-8C83-4C370FA227A2}" presName="sibTrans" presStyleCnt="0"/>
      <dgm:spPr/>
    </dgm:pt>
    <dgm:pt modelId="{FD099760-5E51-4A9B-BC2A-9F060BAD2688}" type="pres">
      <dgm:prSet presAssocID="{C274AD65-8946-4D32-885B-2DC5B638119A}" presName="compNode" presStyleCnt="0"/>
      <dgm:spPr/>
    </dgm:pt>
    <dgm:pt modelId="{2CEF72D3-33F4-46CD-8139-68F6B11FFDBF}" type="pres">
      <dgm:prSet presAssocID="{C274AD65-8946-4D32-885B-2DC5B638119A}" presName="bgRect" presStyleLbl="bgShp" presStyleIdx="2" presStyleCnt="4"/>
      <dgm:spPr/>
    </dgm:pt>
    <dgm:pt modelId="{E1303894-2C4C-4614-B9A7-131CC8A5D6E4}" type="pres">
      <dgm:prSet presAssocID="{C274AD65-8946-4D32-885B-2DC5B638119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ffice Worker"/>
        </a:ext>
      </dgm:extLst>
    </dgm:pt>
    <dgm:pt modelId="{2412E301-1CF9-4B0A-92C0-87C78DC437FD}" type="pres">
      <dgm:prSet presAssocID="{C274AD65-8946-4D32-885B-2DC5B638119A}" presName="spaceRect" presStyleCnt="0"/>
      <dgm:spPr/>
    </dgm:pt>
    <dgm:pt modelId="{D6958AAE-F86F-42B3-AE51-DBD9FC0CCC83}" type="pres">
      <dgm:prSet presAssocID="{C274AD65-8946-4D32-885B-2DC5B638119A}" presName="parTx" presStyleLbl="revTx" presStyleIdx="2" presStyleCnt="4">
        <dgm:presLayoutVars>
          <dgm:chMax val="0"/>
          <dgm:chPref val="0"/>
        </dgm:presLayoutVars>
      </dgm:prSet>
      <dgm:spPr/>
    </dgm:pt>
    <dgm:pt modelId="{F6EF5D0E-C9C7-43A9-BD38-B710752B426B}" type="pres">
      <dgm:prSet presAssocID="{EBB53893-A1E1-4C2F-BB5F-5A494730862D}" presName="sibTrans" presStyleCnt="0"/>
      <dgm:spPr/>
    </dgm:pt>
    <dgm:pt modelId="{C648C623-83E8-40AB-A2AC-42FB8C96AF2D}" type="pres">
      <dgm:prSet presAssocID="{7806B5C4-580B-4152-B6C0-9CDD37BF727E}" presName="compNode" presStyleCnt="0"/>
      <dgm:spPr/>
    </dgm:pt>
    <dgm:pt modelId="{56AA5DAC-17A0-407E-BA30-68847F4D2E7C}" type="pres">
      <dgm:prSet presAssocID="{7806B5C4-580B-4152-B6C0-9CDD37BF727E}" presName="bgRect" presStyleLbl="bgShp" presStyleIdx="3" presStyleCnt="4"/>
      <dgm:spPr/>
    </dgm:pt>
    <dgm:pt modelId="{023F4CEC-D255-4F63-9477-80B51C969AFF}" type="pres">
      <dgm:prSet presAssocID="{7806B5C4-580B-4152-B6C0-9CDD37BF727E}" presName="iconRect" presStyleLbl="node1" presStyleIdx="3" presStyleCnt="4"/>
      <dgm:spPr>
        <a:ln>
          <a:noFill/>
        </a:ln>
      </dgm:spPr>
    </dgm:pt>
    <dgm:pt modelId="{9E69540A-0B5D-4DB7-AAD8-51ED9B19763F}" type="pres">
      <dgm:prSet presAssocID="{7806B5C4-580B-4152-B6C0-9CDD37BF727E}" presName="spaceRect" presStyleCnt="0"/>
      <dgm:spPr/>
    </dgm:pt>
    <dgm:pt modelId="{F0F261F5-0822-4FC4-AB82-ABC34EC138C5}" type="pres">
      <dgm:prSet presAssocID="{7806B5C4-580B-4152-B6C0-9CDD37BF727E}" presName="parTx" presStyleLbl="revTx" presStyleIdx="3" presStyleCnt="4">
        <dgm:presLayoutVars>
          <dgm:chMax val="0"/>
          <dgm:chPref val="0"/>
        </dgm:presLayoutVars>
      </dgm:prSet>
      <dgm:spPr/>
    </dgm:pt>
  </dgm:ptLst>
  <dgm:cxnLst>
    <dgm:cxn modelId="{A56E491E-49C1-4A9A-B13F-1B5179E58A9B}" srcId="{C83C5F25-A0B5-4465-9EF4-1E122BE0B25E}" destId="{F614D978-A1B4-42EE-9A95-3135732B7575}" srcOrd="0" destOrd="0" parTransId="{1865F851-C8AF-4782-9218-C08EEEE02091}" sibTransId="{87688C2A-D6B2-47D0-B5A8-0888F3F93842}"/>
    <dgm:cxn modelId="{A775FE1F-41E7-4A23-9890-C6410E3BB1EF}" type="presOf" srcId="{F614D978-A1B4-42EE-9A95-3135732B7575}" destId="{FF9B1D50-652D-4D5D-ADA4-8D45FB17ACEA}" srcOrd="0" destOrd="0" presId="urn:microsoft.com/office/officeart/2018/2/layout/IconVerticalSolidList"/>
    <dgm:cxn modelId="{7B8BD067-42FF-447E-8475-AD7038DB2EDF}" type="presOf" srcId="{7806B5C4-580B-4152-B6C0-9CDD37BF727E}" destId="{F0F261F5-0822-4FC4-AB82-ABC34EC138C5}" srcOrd="0" destOrd="0" presId="urn:microsoft.com/office/officeart/2018/2/layout/IconVerticalSolidList"/>
    <dgm:cxn modelId="{AC26587F-C8A8-450B-9C3B-BAB93294589B}" type="presOf" srcId="{C83C5F25-A0B5-4465-9EF4-1E122BE0B25E}" destId="{6CDD3741-1243-4A20-8496-C526A4C31659}" srcOrd="0" destOrd="0" presId="urn:microsoft.com/office/officeart/2018/2/layout/IconVerticalSolidList"/>
    <dgm:cxn modelId="{18B78881-69E6-424A-8233-E6C9CDBBB657}" srcId="{C83C5F25-A0B5-4465-9EF4-1E122BE0B25E}" destId="{C274AD65-8946-4D32-885B-2DC5B638119A}" srcOrd="2" destOrd="0" parTransId="{C589879C-410C-40A6-A468-AC3BD18C38C8}" sibTransId="{EBB53893-A1E1-4C2F-BB5F-5A494730862D}"/>
    <dgm:cxn modelId="{E8C96082-6DDD-4A23-B66D-71E2ADC6B074}" type="presOf" srcId="{A9342850-B5CA-4982-9965-92745F6577EA}" destId="{E3F91D19-9CE7-4D34-8D0F-C8ACD94BDEBA}" srcOrd="0" destOrd="0" presId="urn:microsoft.com/office/officeart/2018/2/layout/IconVerticalSolidList"/>
    <dgm:cxn modelId="{62259D90-1E6C-40DC-9BEE-C653188444C2}" srcId="{C83C5F25-A0B5-4465-9EF4-1E122BE0B25E}" destId="{A9342850-B5CA-4982-9965-92745F6577EA}" srcOrd="1" destOrd="0" parTransId="{5E00171D-7A4D-4E9B-AEA5-1A2B1E03FC24}" sibTransId="{02D6AEB1-158B-4227-8C83-4C370FA227A2}"/>
    <dgm:cxn modelId="{B1B58AD7-BCAA-40E8-9F3E-4E08F03A2F52}" type="presOf" srcId="{C274AD65-8946-4D32-885B-2DC5B638119A}" destId="{D6958AAE-F86F-42B3-AE51-DBD9FC0CCC83}" srcOrd="0" destOrd="0" presId="urn:microsoft.com/office/officeart/2018/2/layout/IconVerticalSolidList"/>
    <dgm:cxn modelId="{528992F4-FAC3-4430-8D95-AC1D2223B682}" srcId="{C83C5F25-A0B5-4465-9EF4-1E122BE0B25E}" destId="{7806B5C4-580B-4152-B6C0-9CDD37BF727E}" srcOrd="3" destOrd="0" parTransId="{DCA2D0AE-81D2-41D3-BB74-53C485D777E7}" sibTransId="{89C31D1D-036F-49EA-8BBB-1345522DDA1B}"/>
    <dgm:cxn modelId="{561FBC49-0235-4E4E-9236-786DDEF95EEF}" type="presParOf" srcId="{6CDD3741-1243-4A20-8496-C526A4C31659}" destId="{75C885D6-E32E-492C-87BD-01517D2BB0BA}" srcOrd="0" destOrd="0" presId="urn:microsoft.com/office/officeart/2018/2/layout/IconVerticalSolidList"/>
    <dgm:cxn modelId="{D63EB876-5DE6-4311-845C-769DD9B601B0}" type="presParOf" srcId="{75C885D6-E32E-492C-87BD-01517D2BB0BA}" destId="{4A2BF8C7-1491-4207-A960-126743493F22}" srcOrd="0" destOrd="0" presId="urn:microsoft.com/office/officeart/2018/2/layout/IconVerticalSolidList"/>
    <dgm:cxn modelId="{1B089B1E-6EF5-4326-BD72-17581BFBC54F}" type="presParOf" srcId="{75C885D6-E32E-492C-87BD-01517D2BB0BA}" destId="{DB406196-BE79-401C-A4A4-5D55B06ED01A}" srcOrd="1" destOrd="0" presId="urn:microsoft.com/office/officeart/2018/2/layout/IconVerticalSolidList"/>
    <dgm:cxn modelId="{FC93CADD-EA61-4DDC-A972-2F283152F5D0}" type="presParOf" srcId="{75C885D6-E32E-492C-87BD-01517D2BB0BA}" destId="{3EBC33BF-7445-4DE2-A621-88A845E81E19}" srcOrd="2" destOrd="0" presId="urn:microsoft.com/office/officeart/2018/2/layout/IconVerticalSolidList"/>
    <dgm:cxn modelId="{DCB591B4-5252-4C34-974A-648F78F175B9}" type="presParOf" srcId="{75C885D6-E32E-492C-87BD-01517D2BB0BA}" destId="{FF9B1D50-652D-4D5D-ADA4-8D45FB17ACEA}" srcOrd="3" destOrd="0" presId="urn:microsoft.com/office/officeart/2018/2/layout/IconVerticalSolidList"/>
    <dgm:cxn modelId="{C55E0A34-F7BF-4E7A-A000-FA85ECC16892}" type="presParOf" srcId="{6CDD3741-1243-4A20-8496-C526A4C31659}" destId="{468C5658-6DE6-4E2B-89B1-AE0405F2B2D7}" srcOrd="1" destOrd="0" presId="urn:microsoft.com/office/officeart/2018/2/layout/IconVerticalSolidList"/>
    <dgm:cxn modelId="{B19CE13C-CAE6-499F-AF0D-9002ED103382}" type="presParOf" srcId="{6CDD3741-1243-4A20-8496-C526A4C31659}" destId="{A684F1BD-5C07-48A2-9554-8562964BAEA5}" srcOrd="2" destOrd="0" presId="urn:microsoft.com/office/officeart/2018/2/layout/IconVerticalSolidList"/>
    <dgm:cxn modelId="{27601FE0-3740-4ED5-AA05-2737576D22C6}" type="presParOf" srcId="{A684F1BD-5C07-48A2-9554-8562964BAEA5}" destId="{19862801-82B7-4FDB-8FAE-C292EFED9F97}" srcOrd="0" destOrd="0" presId="urn:microsoft.com/office/officeart/2018/2/layout/IconVerticalSolidList"/>
    <dgm:cxn modelId="{B0498DD2-D3E2-4CFD-A053-4FFD88FA567E}" type="presParOf" srcId="{A684F1BD-5C07-48A2-9554-8562964BAEA5}" destId="{F3867816-01B7-40E5-B01D-31CB72A6317B}" srcOrd="1" destOrd="0" presId="urn:microsoft.com/office/officeart/2018/2/layout/IconVerticalSolidList"/>
    <dgm:cxn modelId="{D9AF9948-0155-47E9-99CA-28346859436C}" type="presParOf" srcId="{A684F1BD-5C07-48A2-9554-8562964BAEA5}" destId="{FAC8987D-E901-4133-9577-5C1968D24F74}" srcOrd="2" destOrd="0" presId="urn:microsoft.com/office/officeart/2018/2/layout/IconVerticalSolidList"/>
    <dgm:cxn modelId="{4F133F73-3ED3-4574-83EC-C66A998FD042}" type="presParOf" srcId="{A684F1BD-5C07-48A2-9554-8562964BAEA5}" destId="{E3F91D19-9CE7-4D34-8D0F-C8ACD94BDEBA}" srcOrd="3" destOrd="0" presId="urn:microsoft.com/office/officeart/2018/2/layout/IconVerticalSolidList"/>
    <dgm:cxn modelId="{3407A104-2E49-4B21-8C8A-9864F3C9D93D}" type="presParOf" srcId="{6CDD3741-1243-4A20-8496-C526A4C31659}" destId="{030976A2-53C0-4706-8925-3F558F8AFE87}" srcOrd="3" destOrd="0" presId="urn:microsoft.com/office/officeart/2018/2/layout/IconVerticalSolidList"/>
    <dgm:cxn modelId="{82425F33-D510-4B03-BC32-23336C35459D}" type="presParOf" srcId="{6CDD3741-1243-4A20-8496-C526A4C31659}" destId="{FD099760-5E51-4A9B-BC2A-9F060BAD2688}" srcOrd="4" destOrd="0" presId="urn:microsoft.com/office/officeart/2018/2/layout/IconVerticalSolidList"/>
    <dgm:cxn modelId="{D0CA9546-9B88-4037-A51E-CA3C7B3E9C21}" type="presParOf" srcId="{FD099760-5E51-4A9B-BC2A-9F060BAD2688}" destId="{2CEF72D3-33F4-46CD-8139-68F6B11FFDBF}" srcOrd="0" destOrd="0" presId="urn:microsoft.com/office/officeart/2018/2/layout/IconVerticalSolidList"/>
    <dgm:cxn modelId="{19341C3F-262E-48F6-9B9F-89766C857BA8}" type="presParOf" srcId="{FD099760-5E51-4A9B-BC2A-9F060BAD2688}" destId="{E1303894-2C4C-4614-B9A7-131CC8A5D6E4}" srcOrd="1" destOrd="0" presId="urn:microsoft.com/office/officeart/2018/2/layout/IconVerticalSolidList"/>
    <dgm:cxn modelId="{A8FD59A1-DEE3-4C81-B74C-CB81EFCA1AEE}" type="presParOf" srcId="{FD099760-5E51-4A9B-BC2A-9F060BAD2688}" destId="{2412E301-1CF9-4B0A-92C0-87C78DC437FD}" srcOrd="2" destOrd="0" presId="urn:microsoft.com/office/officeart/2018/2/layout/IconVerticalSolidList"/>
    <dgm:cxn modelId="{D805EE9F-E471-4C24-83DE-B5B28DD9A145}" type="presParOf" srcId="{FD099760-5E51-4A9B-BC2A-9F060BAD2688}" destId="{D6958AAE-F86F-42B3-AE51-DBD9FC0CCC83}" srcOrd="3" destOrd="0" presId="urn:microsoft.com/office/officeart/2018/2/layout/IconVerticalSolidList"/>
    <dgm:cxn modelId="{ED6EBD04-7A27-4153-B1A0-ECFD81D7810C}" type="presParOf" srcId="{6CDD3741-1243-4A20-8496-C526A4C31659}" destId="{F6EF5D0E-C9C7-43A9-BD38-B710752B426B}" srcOrd="5" destOrd="0" presId="urn:microsoft.com/office/officeart/2018/2/layout/IconVerticalSolidList"/>
    <dgm:cxn modelId="{F49B2516-4EF5-4CB5-A4FF-E5E555613F5A}" type="presParOf" srcId="{6CDD3741-1243-4A20-8496-C526A4C31659}" destId="{C648C623-83E8-40AB-A2AC-42FB8C96AF2D}" srcOrd="6" destOrd="0" presId="urn:microsoft.com/office/officeart/2018/2/layout/IconVerticalSolidList"/>
    <dgm:cxn modelId="{3804D1A2-DAD6-40CA-81B3-835C90E6C235}" type="presParOf" srcId="{C648C623-83E8-40AB-A2AC-42FB8C96AF2D}" destId="{56AA5DAC-17A0-407E-BA30-68847F4D2E7C}" srcOrd="0" destOrd="0" presId="urn:microsoft.com/office/officeart/2018/2/layout/IconVerticalSolidList"/>
    <dgm:cxn modelId="{6D93A361-00E6-4C28-B293-6A0073B77F25}" type="presParOf" srcId="{C648C623-83E8-40AB-A2AC-42FB8C96AF2D}" destId="{023F4CEC-D255-4F63-9477-80B51C969AFF}" srcOrd="1" destOrd="0" presId="urn:microsoft.com/office/officeart/2018/2/layout/IconVerticalSolidList"/>
    <dgm:cxn modelId="{6FE24808-9FE6-44CC-833E-A036299B2AA6}" type="presParOf" srcId="{C648C623-83E8-40AB-A2AC-42FB8C96AF2D}" destId="{9E69540A-0B5D-4DB7-AAD8-51ED9B19763F}" srcOrd="2" destOrd="0" presId="urn:microsoft.com/office/officeart/2018/2/layout/IconVerticalSolidList"/>
    <dgm:cxn modelId="{BB15C7D4-19A8-410E-87DC-D62B26361099}" type="presParOf" srcId="{C648C623-83E8-40AB-A2AC-42FB8C96AF2D}" destId="{F0F261F5-0822-4FC4-AB82-ABC34EC138C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0F0F5F-703E-4FBB-B05D-7F0EF8A26EA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802A10CE-9C19-44AD-8C8C-2E02568ABCB0}">
      <dgm:prSet/>
      <dgm:spPr/>
      <dgm:t>
        <a:bodyPr/>
        <a:lstStyle/>
        <a:p>
          <a:r>
            <a:rPr lang="en-GB" b="0" i="0" dirty="0"/>
            <a:t>Business is a practical course that introduces students to the world of business in a straightforward and logical way. </a:t>
          </a:r>
          <a:endParaRPr lang="en-US" dirty="0"/>
        </a:p>
      </dgm:t>
    </dgm:pt>
    <dgm:pt modelId="{846DB0CB-2673-4AA9-967D-C7BE8586E7F9}" type="parTrans" cxnId="{C261E544-895E-4CFC-8067-B1CD1FE2D683}">
      <dgm:prSet/>
      <dgm:spPr/>
      <dgm:t>
        <a:bodyPr/>
        <a:lstStyle/>
        <a:p>
          <a:endParaRPr lang="en-US"/>
        </a:p>
      </dgm:t>
    </dgm:pt>
    <dgm:pt modelId="{6B6AEFEC-FAF6-47C2-8B2E-F6E384E4EBF1}" type="sibTrans" cxnId="{C261E544-895E-4CFC-8067-B1CD1FE2D683}">
      <dgm:prSet/>
      <dgm:spPr/>
      <dgm:t>
        <a:bodyPr/>
        <a:lstStyle/>
        <a:p>
          <a:endParaRPr lang="en-US"/>
        </a:p>
      </dgm:t>
    </dgm:pt>
    <dgm:pt modelId="{FF609750-8639-4E0D-AF62-051EACFD23FF}">
      <dgm:prSet/>
      <dgm:spPr/>
      <dgm:t>
        <a:bodyPr/>
        <a:lstStyle/>
        <a:p>
          <a:r>
            <a:rPr lang="en-GB" b="0" i="0" dirty="0"/>
            <a:t>The course sets out to illustrate the process of setting up a business and developing a new product or service. It emphasises the importance of good management and with the impact of technology, foreign trade, global firms and competition also looking at business structures and the national economy.</a:t>
          </a:r>
          <a:endParaRPr lang="en-US" dirty="0"/>
        </a:p>
      </dgm:t>
    </dgm:pt>
    <dgm:pt modelId="{6CC0DD91-192C-4B63-A824-9865A90D712F}" type="parTrans" cxnId="{2DF6573F-BF5E-4C79-B33A-9CFDC3404B0E}">
      <dgm:prSet/>
      <dgm:spPr/>
      <dgm:t>
        <a:bodyPr/>
        <a:lstStyle/>
        <a:p>
          <a:endParaRPr lang="en-US"/>
        </a:p>
      </dgm:t>
    </dgm:pt>
    <dgm:pt modelId="{B6B5BE5B-AA96-472D-89B7-0DC56E5541DF}" type="sibTrans" cxnId="{2DF6573F-BF5E-4C79-B33A-9CFDC3404B0E}">
      <dgm:prSet/>
      <dgm:spPr/>
      <dgm:t>
        <a:bodyPr/>
        <a:lstStyle/>
        <a:p>
          <a:endParaRPr lang="en-US"/>
        </a:p>
      </dgm:t>
    </dgm:pt>
    <dgm:pt modelId="{97FC9B28-D3D2-49CB-88ED-16957679F024}">
      <dgm:prSet/>
      <dgm:spPr/>
      <dgm:t>
        <a:bodyPr/>
        <a:lstStyle/>
        <a:p>
          <a:r>
            <a:rPr lang="en-GB" b="0" i="0" dirty="0"/>
            <a:t>Business requires students to stay alert and to be aware of current related business media (e.g. newspapers, TV, radio).  The course is theory based and therefore requires a lot of learning.</a:t>
          </a:r>
          <a:endParaRPr lang="en-US" dirty="0"/>
        </a:p>
      </dgm:t>
    </dgm:pt>
    <dgm:pt modelId="{6E7ABD41-D5EA-41C9-81FB-55931227DD56}" type="parTrans" cxnId="{31C4AD79-942E-4850-9768-B27403060868}">
      <dgm:prSet/>
      <dgm:spPr/>
      <dgm:t>
        <a:bodyPr/>
        <a:lstStyle/>
        <a:p>
          <a:endParaRPr lang="en-US"/>
        </a:p>
      </dgm:t>
    </dgm:pt>
    <dgm:pt modelId="{25ADDD71-70CE-463C-902B-8AF15D7274F9}" type="sibTrans" cxnId="{31C4AD79-942E-4850-9768-B27403060868}">
      <dgm:prSet/>
      <dgm:spPr/>
      <dgm:t>
        <a:bodyPr/>
        <a:lstStyle/>
        <a:p>
          <a:endParaRPr lang="en-US"/>
        </a:p>
      </dgm:t>
    </dgm:pt>
    <dgm:pt modelId="{E43D6B7F-51BB-44DC-BC6C-B6EBDC66832F}" type="pres">
      <dgm:prSet presAssocID="{D10F0F5F-703E-4FBB-B05D-7F0EF8A26EA0}" presName="root" presStyleCnt="0">
        <dgm:presLayoutVars>
          <dgm:dir/>
          <dgm:resizeHandles val="exact"/>
        </dgm:presLayoutVars>
      </dgm:prSet>
      <dgm:spPr/>
    </dgm:pt>
    <dgm:pt modelId="{FC944AA9-F877-4DB8-A393-E61143E76CAE}" type="pres">
      <dgm:prSet presAssocID="{802A10CE-9C19-44AD-8C8C-2E02568ABCB0}" presName="compNode" presStyleCnt="0"/>
      <dgm:spPr/>
    </dgm:pt>
    <dgm:pt modelId="{8B0035F7-2A1E-4A53-8F49-5A7AA98DC009}" type="pres">
      <dgm:prSet presAssocID="{802A10CE-9C19-44AD-8C8C-2E02568ABCB0}" presName="bgRect" presStyleLbl="bgShp" presStyleIdx="0" presStyleCnt="3"/>
      <dgm:spPr/>
    </dgm:pt>
    <dgm:pt modelId="{7C3147E8-B63A-467D-B0ED-FB4EAA3F6F64}" type="pres">
      <dgm:prSet presAssocID="{802A10CE-9C19-44AD-8C8C-2E02568ABCB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llar"/>
        </a:ext>
      </dgm:extLst>
    </dgm:pt>
    <dgm:pt modelId="{4FC2D763-CA5C-4674-A8AA-C5971DD9726E}" type="pres">
      <dgm:prSet presAssocID="{802A10CE-9C19-44AD-8C8C-2E02568ABCB0}" presName="spaceRect" presStyleCnt="0"/>
      <dgm:spPr/>
    </dgm:pt>
    <dgm:pt modelId="{944C0429-3FC2-4A40-9D8B-FFCE3E36327B}" type="pres">
      <dgm:prSet presAssocID="{802A10CE-9C19-44AD-8C8C-2E02568ABCB0}" presName="parTx" presStyleLbl="revTx" presStyleIdx="0" presStyleCnt="3">
        <dgm:presLayoutVars>
          <dgm:chMax val="0"/>
          <dgm:chPref val="0"/>
        </dgm:presLayoutVars>
      </dgm:prSet>
      <dgm:spPr/>
    </dgm:pt>
    <dgm:pt modelId="{C7ACBE32-E97F-408F-9860-A9363E697F79}" type="pres">
      <dgm:prSet presAssocID="{6B6AEFEC-FAF6-47C2-8B2E-F6E384E4EBF1}" presName="sibTrans" presStyleCnt="0"/>
      <dgm:spPr/>
    </dgm:pt>
    <dgm:pt modelId="{33691B29-8A8D-4E2A-BC71-ABCA6AFE6746}" type="pres">
      <dgm:prSet presAssocID="{FF609750-8639-4E0D-AF62-051EACFD23FF}" presName="compNode" presStyleCnt="0"/>
      <dgm:spPr/>
    </dgm:pt>
    <dgm:pt modelId="{69697DD9-6E44-476B-9472-9E9A369B5E33}" type="pres">
      <dgm:prSet presAssocID="{FF609750-8639-4E0D-AF62-051EACFD23FF}" presName="bgRect" presStyleLbl="bgShp" presStyleIdx="1" presStyleCnt="3"/>
      <dgm:spPr/>
    </dgm:pt>
    <dgm:pt modelId="{B3A3F843-F71B-4C13-9E3F-FEFA1AF3E0A3}" type="pres">
      <dgm:prSet presAssocID="{FF609750-8639-4E0D-AF62-051EACFD23F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1CF957FE-939F-43E9-9397-609AB4B5A497}" type="pres">
      <dgm:prSet presAssocID="{FF609750-8639-4E0D-AF62-051EACFD23FF}" presName="spaceRect" presStyleCnt="0"/>
      <dgm:spPr/>
    </dgm:pt>
    <dgm:pt modelId="{591FD16A-6C90-4F93-BA4E-98E34B8DE398}" type="pres">
      <dgm:prSet presAssocID="{FF609750-8639-4E0D-AF62-051EACFD23FF}" presName="parTx" presStyleLbl="revTx" presStyleIdx="1" presStyleCnt="3">
        <dgm:presLayoutVars>
          <dgm:chMax val="0"/>
          <dgm:chPref val="0"/>
        </dgm:presLayoutVars>
      </dgm:prSet>
      <dgm:spPr/>
    </dgm:pt>
    <dgm:pt modelId="{A196A02B-A27C-410B-84A9-42917C210D41}" type="pres">
      <dgm:prSet presAssocID="{B6B5BE5B-AA96-472D-89B7-0DC56E5541DF}" presName="sibTrans" presStyleCnt="0"/>
      <dgm:spPr/>
    </dgm:pt>
    <dgm:pt modelId="{5F17D5F6-3B82-41CD-9AC3-79ACDF25DB9C}" type="pres">
      <dgm:prSet presAssocID="{97FC9B28-D3D2-49CB-88ED-16957679F024}" presName="compNode" presStyleCnt="0"/>
      <dgm:spPr/>
    </dgm:pt>
    <dgm:pt modelId="{5AC248AC-BB7E-406E-AA30-1D52D1E3E317}" type="pres">
      <dgm:prSet presAssocID="{97FC9B28-D3D2-49CB-88ED-16957679F024}" presName="bgRect" presStyleLbl="bgShp" presStyleIdx="2" presStyleCnt="3"/>
      <dgm:spPr/>
    </dgm:pt>
    <dgm:pt modelId="{83AC22B9-03DA-4EF1-894F-79CB913F8888}" type="pres">
      <dgm:prSet presAssocID="{97FC9B28-D3D2-49CB-88ED-16957679F02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13E1AF68-4F50-4102-AFD8-1185AED11D2B}" type="pres">
      <dgm:prSet presAssocID="{97FC9B28-D3D2-49CB-88ED-16957679F024}" presName="spaceRect" presStyleCnt="0"/>
      <dgm:spPr/>
    </dgm:pt>
    <dgm:pt modelId="{00DE3DE6-C14B-4C09-B0B5-7A0F9B59B2CF}" type="pres">
      <dgm:prSet presAssocID="{97FC9B28-D3D2-49CB-88ED-16957679F024}" presName="parTx" presStyleLbl="revTx" presStyleIdx="2" presStyleCnt="3">
        <dgm:presLayoutVars>
          <dgm:chMax val="0"/>
          <dgm:chPref val="0"/>
        </dgm:presLayoutVars>
      </dgm:prSet>
      <dgm:spPr/>
    </dgm:pt>
  </dgm:ptLst>
  <dgm:cxnLst>
    <dgm:cxn modelId="{2DF6573F-BF5E-4C79-B33A-9CFDC3404B0E}" srcId="{D10F0F5F-703E-4FBB-B05D-7F0EF8A26EA0}" destId="{FF609750-8639-4E0D-AF62-051EACFD23FF}" srcOrd="1" destOrd="0" parTransId="{6CC0DD91-192C-4B63-A824-9865A90D712F}" sibTransId="{B6B5BE5B-AA96-472D-89B7-0DC56E5541DF}"/>
    <dgm:cxn modelId="{C261E544-895E-4CFC-8067-B1CD1FE2D683}" srcId="{D10F0F5F-703E-4FBB-B05D-7F0EF8A26EA0}" destId="{802A10CE-9C19-44AD-8C8C-2E02568ABCB0}" srcOrd="0" destOrd="0" parTransId="{846DB0CB-2673-4AA9-967D-C7BE8586E7F9}" sibTransId="{6B6AEFEC-FAF6-47C2-8B2E-F6E384E4EBF1}"/>
    <dgm:cxn modelId="{5972D745-F892-4B6F-9248-8B013C525716}" type="presOf" srcId="{802A10CE-9C19-44AD-8C8C-2E02568ABCB0}" destId="{944C0429-3FC2-4A40-9D8B-FFCE3E36327B}" srcOrd="0" destOrd="0" presId="urn:microsoft.com/office/officeart/2018/2/layout/IconVerticalSolidList"/>
    <dgm:cxn modelId="{EFEA3D68-D4A6-4AFF-9180-6932724D3C00}" type="presOf" srcId="{FF609750-8639-4E0D-AF62-051EACFD23FF}" destId="{591FD16A-6C90-4F93-BA4E-98E34B8DE398}" srcOrd="0" destOrd="0" presId="urn:microsoft.com/office/officeart/2018/2/layout/IconVerticalSolidList"/>
    <dgm:cxn modelId="{31C4AD79-942E-4850-9768-B27403060868}" srcId="{D10F0F5F-703E-4FBB-B05D-7F0EF8A26EA0}" destId="{97FC9B28-D3D2-49CB-88ED-16957679F024}" srcOrd="2" destOrd="0" parTransId="{6E7ABD41-D5EA-41C9-81FB-55931227DD56}" sibTransId="{25ADDD71-70CE-463C-902B-8AF15D7274F9}"/>
    <dgm:cxn modelId="{8CD6E0A7-983F-49AC-86B9-1EAE71E97719}" type="presOf" srcId="{97FC9B28-D3D2-49CB-88ED-16957679F024}" destId="{00DE3DE6-C14B-4C09-B0B5-7A0F9B59B2CF}" srcOrd="0" destOrd="0" presId="urn:microsoft.com/office/officeart/2018/2/layout/IconVerticalSolidList"/>
    <dgm:cxn modelId="{59115EFE-31BA-4875-830A-CF441A168E3B}" type="presOf" srcId="{D10F0F5F-703E-4FBB-B05D-7F0EF8A26EA0}" destId="{E43D6B7F-51BB-44DC-BC6C-B6EBDC66832F}" srcOrd="0" destOrd="0" presId="urn:microsoft.com/office/officeart/2018/2/layout/IconVerticalSolidList"/>
    <dgm:cxn modelId="{AF2A7A07-B3B3-49FE-BAD8-71214E0E751C}" type="presParOf" srcId="{E43D6B7F-51BB-44DC-BC6C-B6EBDC66832F}" destId="{FC944AA9-F877-4DB8-A393-E61143E76CAE}" srcOrd="0" destOrd="0" presId="urn:microsoft.com/office/officeart/2018/2/layout/IconVerticalSolidList"/>
    <dgm:cxn modelId="{590A8583-39B4-4CF9-98B8-CFA21EBD39F3}" type="presParOf" srcId="{FC944AA9-F877-4DB8-A393-E61143E76CAE}" destId="{8B0035F7-2A1E-4A53-8F49-5A7AA98DC009}" srcOrd="0" destOrd="0" presId="urn:microsoft.com/office/officeart/2018/2/layout/IconVerticalSolidList"/>
    <dgm:cxn modelId="{9BA78D24-AA1D-4B74-9771-3B148D49ED66}" type="presParOf" srcId="{FC944AA9-F877-4DB8-A393-E61143E76CAE}" destId="{7C3147E8-B63A-467D-B0ED-FB4EAA3F6F64}" srcOrd="1" destOrd="0" presId="urn:microsoft.com/office/officeart/2018/2/layout/IconVerticalSolidList"/>
    <dgm:cxn modelId="{00E3C1EB-96C5-4870-9BC0-CC9414F6F751}" type="presParOf" srcId="{FC944AA9-F877-4DB8-A393-E61143E76CAE}" destId="{4FC2D763-CA5C-4674-A8AA-C5971DD9726E}" srcOrd="2" destOrd="0" presId="urn:microsoft.com/office/officeart/2018/2/layout/IconVerticalSolidList"/>
    <dgm:cxn modelId="{108A44C8-507C-498B-BE8D-C648C63CE95F}" type="presParOf" srcId="{FC944AA9-F877-4DB8-A393-E61143E76CAE}" destId="{944C0429-3FC2-4A40-9D8B-FFCE3E36327B}" srcOrd="3" destOrd="0" presId="urn:microsoft.com/office/officeart/2018/2/layout/IconVerticalSolidList"/>
    <dgm:cxn modelId="{67634B2F-7F33-4E6C-AE5A-067CE71F46A1}" type="presParOf" srcId="{E43D6B7F-51BB-44DC-BC6C-B6EBDC66832F}" destId="{C7ACBE32-E97F-408F-9860-A9363E697F79}" srcOrd="1" destOrd="0" presId="urn:microsoft.com/office/officeart/2018/2/layout/IconVerticalSolidList"/>
    <dgm:cxn modelId="{E2ABFA50-5717-4BCB-9D31-835F8EDD5F46}" type="presParOf" srcId="{E43D6B7F-51BB-44DC-BC6C-B6EBDC66832F}" destId="{33691B29-8A8D-4E2A-BC71-ABCA6AFE6746}" srcOrd="2" destOrd="0" presId="urn:microsoft.com/office/officeart/2018/2/layout/IconVerticalSolidList"/>
    <dgm:cxn modelId="{B51A2324-0667-4166-8030-C0EE80DB1A98}" type="presParOf" srcId="{33691B29-8A8D-4E2A-BC71-ABCA6AFE6746}" destId="{69697DD9-6E44-476B-9472-9E9A369B5E33}" srcOrd="0" destOrd="0" presId="urn:microsoft.com/office/officeart/2018/2/layout/IconVerticalSolidList"/>
    <dgm:cxn modelId="{DEF13DEB-9B7E-46C5-B4EB-CE59A31E1A43}" type="presParOf" srcId="{33691B29-8A8D-4E2A-BC71-ABCA6AFE6746}" destId="{B3A3F843-F71B-4C13-9E3F-FEFA1AF3E0A3}" srcOrd="1" destOrd="0" presId="urn:microsoft.com/office/officeart/2018/2/layout/IconVerticalSolidList"/>
    <dgm:cxn modelId="{21006AEC-32A6-4061-8E9C-A461AD47B607}" type="presParOf" srcId="{33691B29-8A8D-4E2A-BC71-ABCA6AFE6746}" destId="{1CF957FE-939F-43E9-9397-609AB4B5A497}" srcOrd="2" destOrd="0" presId="urn:microsoft.com/office/officeart/2018/2/layout/IconVerticalSolidList"/>
    <dgm:cxn modelId="{110FCA02-0C68-4D65-AD32-8235204D0E46}" type="presParOf" srcId="{33691B29-8A8D-4E2A-BC71-ABCA6AFE6746}" destId="{591FD16A-6C90-4F93-BA4E-98E34B8DE398}" srcOrd="3" destOrd="0" presId="urn:microsoft.com/office/officeart/2018/2/layout/IconVerticalSolidList"/>
    <dgm:cxn modelId="{EA6A25FD-1179-4114-A551-D518E5DE2644}" type="presParOf" srcId="{E43D6B7F-51BB-44DC-BC6C-B6EBDC66832F}" destId="{A196A02B-A27C-410B-84A9-42917C210D41}" srcOrd="3" destOrd="0" presId="urn:microsoft.com/office/officeart/2018/2/layout/IconVerticalSolidList"/>
    <dgm:cxn modelId="{8C0EB1A1-44F7-409C-B3FB-38F207738AC4}" type="presParOf" srcId="{E43D6B7F-51BB-44DC-BC6C-B6EBDC66832F}" destId="{5F17D5F6-3B82-41CD-9AC3-79ACDF25DB9C}" srcOrd="4" destOrd="0" presId="urn:microsoft.com/office/officeart/2018/2/layout/IconVerticalSolidList"/>
    <dgm:cxn modelId="{432B09F4-40DD-4F87-A7B1-731816E67659}" type="presParOf" srcId="{5F17D5F6-3B82-41CD-9AC3-79ACDF25DB9C}" destId="{5AC248AC-BB7E-406E-AA30-1D52D1E3E317}" srcOrd="0" destOrd="0" presId="urn:microsoft.com/office/officeart/2018/2/layout/IconVerticalSolidList"/>
    <dgm:cxn modelId="{5B6F7968-1D9C-480C-8D85-3F756E80DFAA}" type="presParOf" srcId="{5F17D5F6-3B82-41CD-9AC3-79ACDF25DB9C}" destId="{83AC22B9-03DA-4EF1-894F-79CB913F8888}" srcOrd="1" destOrd="0" presId="urn:microsoft.com/office/officeart/2018/2/layout/IconVerticalSolidList"/>
    <dgm:cxn modelId="{AC54771F-3594-4C13-8AE2-F275E32872A1}" type="presParOf" srcId="{5F17D5F6-3B82-41CD-9AC3-79ACDF25DB9C}" destId="{13E1AF68-4F50-4102-AFD8-1185AED11D2B}" srcOrd="2" destOrd="0" presId="urn:microsoft.com/office/officeart/2018/2/layout/IconVerticalSolidList"/>
    <dgm:cxn modelId="{80A7EC28-73A7-499F-94C3-29FD2F66293D}" type="presParOf" srcId="{5F17D5F6-3B82-41CD-9AC3-79ACDF25DB9C}" destId="{00DE3DE6-C14B-4C09-B0B5-7A0F9B59B2C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75DE0F0-33F1-468E-9FF2-595AFF963751}"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BFCA9CA8-BC94-434E-BC21-B576A667797F}">
      <dgm:prSet/>
      <dgm:spPr/>
      <dgm:t>
        <a:bodyPr/>
        <a:lstStyle/>
        <a:p>
          <a:r>
            <a:rPr lang="en-US" dirty="0"/>
            <a:t>It is not essential to have completed JC Business, but it is an advantage. Being a hard worker is key as it has quite a lot of theory – but fun theory!</a:t>
          </a:r>
        </a:p>
      </dgm:t>
    </dgm:pt>
    <dgm:pt modelId="{CC625850-E533-437D-B1BC-9F649F90F2A7}" type="parTrans" cxnId="{203CAE9A-92CD-45D4-B8DC-7E0BA96DD423}">
      <dgm:prSet/>
      <dgm:spPr/>
      <dgm:t>
        <a:bodyPr/>
        <a:lstStyle/>
        <a:p>
          <a:endParaRPr lang="en-US"/>
        </a:p>
      </dgm:t>
    </dgm:pt>
    <dgm:pt modelId="{4B564644-D860-46B3-8545-6762FAA889AE}" type="sibTrans" cxnId="{203CAE9A-92CD-45D4-B8DC-7E0BA96DD423}">
      <dgm:prSet/>
      <dgm:spPr/>
      <dgm:t>
        <a:bodyPr/>
        <a:lstStyle/>
        <a:p>
          <a:endParaRPr lang="en-US"/>
        </a:p>
      </dgm:t>
    </dgm:pt>
    <dgm:pt modelId="{D73C28D9-B59D-42FD-AEFF-C40B2686B2A3}">
      <dgm:prSet/>
      <dgm:spPr/>
      <dgm:t>
        <a:bodyPr/>
        <a:lstStyle/>
        <a:p>
          <a:r>
            <a:rPr lang="en-GB" b="0" i="0" dirty="0"/>
            <a:t>Students who have a keen interest in current affairs.</a:t>
          </a:r>
          <a:endParaRPr lang="en-US" dirty="0"/>
        </a:p>
      </dgm:t>
    </dgm:pt>
    <dgm:pt modelId="{212765D7-8C9F-4DC0-8B39-4B9A75B4A7D9}" type="parTrans" cxnId="{333E5EDC-D599-45D7-A234-4F1B0CE01E02}">
      <dgm:prSet/>
      <dgm:spPr/>
      <dgm:t>
        <a:bodyPr/>
        <a:lstStyle/>
        <a:p>
          <a:endParaRPr lang="en-US"/>
        </a:p>
      </dgm:t>
    </dgm:pt>
    <dgm:pt modelId="{3F36F2E0-DB20-4C4A-BEEC-818A78F32D3E}" type="sibTrans" cxnId="{333E5EDC-D599-45D7-A234-4F1B0CE01E02}">
      <dgm:prSet/>
      <dgm:spPr/>
      <dgm:t>
        <a:bodyPr/>
        <a:lstStyle/>
        <a:p>
          <a:endParaRPr lang="en-US"/>
        </a:p>
      </dgm:t>
    </dgm:pt>
    <dgm:pt modelId="{08FE774D-4461-420F-9844-43BE5C1D9F05}">
      <dgm:prSet/>
      <dgm:spPr/>
      <dgm:t>
        <a:bodyPr/>
        <a:lstStyle/>
        <a:p>
          <a:r>
            <a:rPr lang="en-GB" b="0" i="0" dirty="0"/>
            <a:t>Business is useful for students that are thinking about careers in areas including Banking, Finance, Administration, Law, Insurance, Management and Marketing among others.</a:t>
          </a:r>
        </a:p>
      </dgm:t>
    </dgm:pt>
    <dgm:pt modelId="{25FA7181-8AED-4F95-9625-8E0A91AE54D9}" type="parTrans" cxnId="{80C01C2B-1192-4D0E-AE34-6BA702485A2F}">
      <dgm:prSet/>
      <dgm:spPr/>
      <dgm:t>
        <a:bodyPr/>
        <a:lstStyle/>
        <a:p>
          <a:endParaRPr lang="en-US"/>
        </a:p>
      </dgm:t>
    </dgm:pt>
    <dgm:pt modelId="{B2A25110-6FC0-4E7D-A414-1B2EEF73FD00}" type="sibTrans" cxnId="{80C01C2B-1192-4D0E-AE34-6BA702485A2F}">
      <dgm:prSet/>
      <dgm:spPr/>
      <dgm:t>
        <a:bodyPr/>
        <a:lstStyle/>
        <a:p>
          <a:endParaRPr lang="en-US"/>
        </a:p>
      </dgm:t>
    </dgm:pt>
    <dgm:pt modelId="{47A366B8-7368-437D-8FE0-C7BF0F2187D8}" type="pres">
      <dgm:prSet presAssocID="{875DE0F0-33F1-468E-9FF2-595AFF963751}" presName="linear" presStyleCnt="0">
        <dgm:presLayoutVars>
          <dgm:animLvl val="lvl"/>
          <dgm:resizeHandles val="exact"/>
        </dgm:presLayoutVars>
      </dgm:prSet>
      <dgm:spPr/>
    </dgm:pt>
    <dgm:pt modelId="{380132AD-CC2B-4C77-A88F-F84837904BE2}" type="pres">
      <dgm:prSet presAssocID="{BFCA9CA8-BC94-434E-BC21-B576A667797F}" presName="parentText" presStyleLbl="node1" presStyleIdx="0" presStyleCnt="3" custLinFactNeighborX="137">
        <dgm:presLayoutVars>
          <dgm:chMax val="0"/>
          <dgm:bulletEnabled val="1"/>
        </dgm:presLayoutVars>
      </dgm:prSet>
      <dgm:spPr/>
    </dgm:pt>
    <dgm:pt modelId="{256B35C7-266A-4C7F-BDF0-6A078C2D1591}" type="pres">
      <dgm:prSet presAssocID="{4B564644-D860-46B3-8545-6762FAA889AE}" presName="spacer" presStyleCnt="0"/>
      <dgm:spPr/>
    </dgm:pt>
    <dgm:pt modelId="{6287297E-0B58-4CBE-9181-8BCF7892133D}" type="pres">
      <dgm:prSet presAssocID="{D73C28D9-B59D-42FD-AEFF-C40B2686B2A3}" presName="parentText" presStyleLbl="node1" presStyleIdx="1" presStyleCnt="3">
        <dgm:presLayoutVars>
          <dgm:chMax val="0"/>
          <dgm:bulletEnabled val="1"/>
        </dgm:presLayoutVars>
      </dgm:prSet>
      <dgm:spPr/>
    </dgm:pt>
    <dgm:pt modelId="{82FF8A5A-30DF-4630-89C0-73195F152BD3}" type="pres">
      <dgm:prSet presAssocID="{3F36F2E0-DB20-4C4A-BEEC-818A78F32D3E}" presName="spacer" presStyleCnt="0"/>
      <dgm:spPr/>
    </dgm:pt>
    <dgm:pt modelId="{206DC2E0-B7AD-4480-8678-1FFD075BA9C5}" type="pres">
      <dgm:prSet presAssocID="{08FE774D-4461-420F-9844-43BE5C1D9F05}" presName="parentText" presStyleLbl="node1" presStyleIdx="2" presStyleCnt="3">
        <dgm:presLayoutVars>
          <dgm:chMax val="0"/>
          <dgm:bulletEnabled val="1"/>
        </dgm:presLayoutVars>
      </dgm:prSet>
      <dgm:spPr/>
    </dgm:pt>
  </dgm:ptLst>
  <dgm:cxnLst>
    <dgm:cxn modelId="{0F8B0D02-CB8B-4105-8231-85629CA8B89E}" type="presOf" srcId="{875DE0F0-33F1-468E-9FF2-595AFF963751}" destId="{47A366B8-7368-437D-8FE0-C7BF0F2187D8}" srcOrd="0" destOrd="0" presId="urn:microsoft.com/office/officeart/2005/8/layout/vList2"/>
    <dgm:cxn modelId="{80C01C2B-1192-4D0E-AE34-6BA702485A2F}" srcId="{875DE0F0-33F1-468E-9FF2-595AFF963751}" destId="{08FE774D-4461-420F-9844-43BE5C1D9F05}" srcOrd="2" destOrd="0" parTransId="{25FA7181-8AED-4F95-9625-8E0A91AE54D9}" sibTransId="{B2A25110-6FC0-4E7D-A414-1B2EEF73FD00}"/>
    <dgm:cxn modelId="{A0318F5E-2235-41DE-B4AB-CD677E3A0F47}" type="presOf" srcId="{D73C28D9-B59D-42FD-AEFF-C40B2686B2A3}" destId="{6287297E-0B58-4CBE-9181-8BCF7892133D}" srcOrd="0" destOrd="0" presId="urn:microsoft.com/office/officeart/2005/8/layout/vList2"/>
    <dgm:cxn modelId="{203CAE9A-92CD-45D4-B8DC-7E0BA96DD423}" srcId="{875DE0F0-33F1-468E-9FF2-595AFF963751}" destId="{BFCA9CA8-BC94-434E-BC21-B576A667797F}" srcOrd="0" destOrd="0" parTransId="{CC625850-E533-437D-B1BC-9F649F90F2A7}" sibTransId="{4B564644-D860-46B3-8545-6762FAA889AE}"/>
    <dgm:cxn modelId="{7F5AADA0-5520-4D4E-A8B4-8EE25BA7921B}" type="presOf" srcId="{08FE774D-4461-420F-9844-43BE5C1D9F05}" destId="{206DC2E0-B7AD-4480-8678-1FFD075BA9C5}" srcOrd="0" destOrd="0" presId="urn:microsoft.com/office/officeart/2005/8/layout/vList2"/>
    <dgm:cxn modelId="{AF4536B1-8D6F-486D-BA47-F7C705CDADDF}" type="presOf" srcId="{BFCA9CA8-BC94-434E-BC21-B576A667797F}" destId="{380132AD-CC2B-4C77-A88F-F84837904BE2}" srcOrd="0" destOrd="0" presId="urn:microsoft.com/office/officeart/2005/8/layout/vList2"/>
    <dgm:cxn modelId="{333E5EDC-D599-45D7-A234-4F1B0CE01E02}" srcId="{875DE0F0-33F1-468E-9FF2-595AFF963751}" destId="{D73C28D9-B59D-42FD-AEFF-C40B2686B2A3}" srcOrd="1" destOrd="0" parTransId="{212765D7-8C9F-4DC0-8B39-4B9A75B4A7D9}" sibTransId="{3F36F2E0-DB20-4C4A-BEEC-818A78F32D3E}"/>
    <dgm:cxn modelId="{B7F52724-874E-42A0-A786-FC8272748544}" type="presParOf" srcId="{47A366B8-7368-437D-8FE0-C7BF0F2187D8}" destId="{380132AD-CC2B-4C77-A88F-F84837904BE2}" srcOrd="0" destOrd="0" presId="urn:microsoft.com/office/officeart/2005/8/layout/vList2"/>
    <dgm:cxn modelId="{9C1CEDE8-4569-4B50-AAEF-994CD135B563}" type="presParOf" srcId="{47A366B8-7368-437D-8FE0-C7BF0F2187D8}" destId="{256B35C7-266A-4C7F-BDF0-6A078C2D1591}" srcOrd="1" destOrd="0" presId="urn:microsoft.com/office/officeart/2005/8/layout/vList2"/>
    <dgm:cxn modelId="{1D5D85E9-7904-4348-B031-85C8D9491D9D}" type="presParOf" srcId="{47A366B8-7368-437D-8FE0-C7BF0F2187D8}" destId="{6287297E-0B58-4CBE-9181-8BCF7892133D}" srcOrd="2" destOrd="0" presId="urn:microsoft.com/office/officeart/2005/8/layout/vList2"/>
    <dgm:cxn modelId="{34DA6774-A85E-43C0-8205-421901EB09B9}" type="presParOf" srcId="{47A366B8-7368-437D-8FE0-C7BF0F2187D8}" destId="{82FF8A5A-30DF-4630-89C0-73195F152BD3}" srcOrd="3" destOrd="0" presId="urn:microsoft.com/office/officeart/2005/8/layout/vList2"/>
    <dgm:cxn modelId="{5274E036-BF41-4E0A-B099-764DB672449C}" type="presParOf" srcId="{47A366B8-7368-437D-8FE0-C7BF0F2187D8}" destId="{206DC2E0-B7AD-4480-8678-1FFD075BA9C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2BF8C7-1491-4207-A960-126743493F22}">
      <dsp:nvSpPr>
        <dsp:cNvPr id="0" name=""/>
        <dsp:cNvSpPr/>
      </dsp:nvSpPr>
      <dsp:spPr>
        <a:xfrm>
          <a:off x="0" y="2809"/>
          <a:ext cx="7208667" cy="14239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406196-BE79-401C-A4A4-5D55B06ED01A}">
      <dsp:nvSpPr>
        <dsp:cNvPr id="0" name=""/>
        <dsp:cNvSpPr/>
      </dsp:nvSpPr>
      <dsp:spPr>
        <a:xfrm>
          <a:off x="430734" y="323190"/>
          <a:ext cx="783154" cy="7831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F9B1D50-652D-4D5D-ADA4-8D45FB17ACEA}">
      <dsp:nvSpPr>
        <dsp:cNvPr id="0" name=""/>
        <dsp:cNvSpPr/>
      </dsp:nvSpPr>
      <dsp:spPr>
        <a:xfrm>
          <a:off x="1644623" y="2809"/>
          <a:ext cx="5564043" cy="1423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698" tIns="150698" rIns="150698" bIns="150698" numCol="1" spcCol="1270" anchor="ctr" anchorCtr="0">
          <a:noAutofit/>
        </a:bodyPr>
        <a:lstStyle/>
        <a:p>
          <a:pPr marL="0" lvl="0" indent="0" algn="l" defTabSz="844550">
            <a:lnSpc>
              <a:spcPct val="100000"/>
            </a:lnSpc>
            <a:spcBef>
              <a:spcPct val="0"/>
            </a:spcBef>
            <a:spcAft>
              <a:spcPct val="35000"/>
            </a:spcAft>
            <a:buNone/>
          </a:pPr>
          <a:r>
            <a:rPr lang="en-US" sz="1900" kern="1200" dirty="0"/>
            <a:t>Of the 3 leaving cert subjects, it is the one with the most theory (very little number work or calculations)</a:t>
          </a:r>
        </a:p>
      </dsp:txBody>
      <dsp:txXfrm>
        <a:off x="1644623" y="2809"/>
        <a:ext cx="5564043" cy="1423916"/>
      </dsp:txXfrm>
    </dsp:sp>
    <dsp:sp modelId="{19862801-82B7-4FDB-8FAE-C292EFED9F97}">
      <dsp:nvSpPr>
        <dsp:cNvPr id="0" name=""/>
        <dsp:cNvSpPr/>
      </dsp:nvSpPr>
      <dsp:spPr>
        <a:xfrm>
          <a:off x="0" y="1782705"/>
          <a:ext cx="7208667" cy="14239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867816-01B7-40E5-B01D-31CB72A6317B}">
      <dsp:nvSpPr>
        <dsp:cNvPr id="0" name=""/>
        <dsp:cNvSpPr/>
      </dsp:nvSpPr>
      <dsp:spPr>
        <a:xfrm>
          <a:off x="430734" y="2103086"/>
          <a:ext cx="783154" cy="7831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3F91D19-9CE7-4D34-8D0F-C8ACD94BDEBA}">
      <dsp:nvSpPr>
        <dsp:cNvPr id="0" name=""/>
        <dsp:cNvSpPr/>
      </dsp:nvSpPr>
      <dsp:spPr>
        <a:xfrm>
          <a:off x="1644623" y="1782705"/>
          <a:ext cx="5564043" cy="1423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698" tIns="150698" rIns="150698" bIns="150698" numCol="1" spcCol="1270" anchor="ctr" anchorCtr="0">
          <a:noAutofit/>
        </a:bodyPr>
        <a:lstStyle/>
        <a:p>
          <a:pPr marL="0" lvl="0" indent="0" algn="l" defTabSz="844550">
            <a:lnSpc>
              <a:spcPct val="100000"/>
            </a:lnSpc>
            <a:spcBef>
              <a:spcPct val="0"/>
            </a:spcBef>
            <a:spcAft>
              <a:spcPct val="35000"/>
            </a:spcAft>
            <a:buNone/>
          </a:pPr>
          <a:r>
            <a:rPr lang="en-IE" sz="1900" kern="1200" dirty="0"/>
            <a:t>A hard working student has a great opportunity to achieve in this subject.</a:t>
          </a:r>
          <a:endParaRPr lang="en-US" sz="1900" kern="1200" dirty="0"/>
        </a:p>
      </dsp:txBody>
      <dsp:txXfrm>
        <a:off x="1644623" y="1782705"/>
        <a:ext cx="5564043" cy="1423916"/>
      </dsp:txXfrm>
    </dsp:sp>
    <dsp:sp modelId="{2CEF72D3-33F4-46CD-8139-68F6B11FFDBF}">
      <dsp:nvSpPr>
        <dsp:cNvPr id="0" name=""/>
        <dsp:cNvSpPr/>
      </dsp:nvSpPr>
      <dsp:spPr>
        <a:xfrm>
          <a:off x="0" y="3562601"/>
          <a:ext cx="7208667" cy="14239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1303894-2C4C-4614-B9A7-131CC8A5D6E4}">
      <dsp:nvSpPr>
        <dsp:cNvPr id="0" name=""/>
        <dsp:cNvSpPr/>
      </dsp:nvSpPr>
      <dsp:spPr>
        <a:xfrm>
          <a:off x="430734" y="3882982"/>
          <a:ext cx="783154" cy="7831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6958AAE-F86F-42B3-AE51-DBD9FC0CCC83}">
      <dsp:nvSpPr>
        <dsp:cNvPr id="0" name=""/>
        <dsp:cNvSpPr/>
      </dsp:nvSpPr>
      <dsp:spPr>
        <a:xfrm>
          <a:off x="1644623" y="3562601"/>
          <a:ext cx="5564043" cy="1423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698" tIns="150698" rIns="150698" bIns="150698" numCol="1" spcCol="1270" anchor="ctr" anchorCtr="0">
          <a:noAutofit/>
        </a:bodyPr>
        <a:lstStyle/>
        <a:p>
          <a:pPr marL="0" lvl="0" indent="0" algn="l" defTabSz="844550">
            <a:lnSpc>
              <a:spcPct val="100000"/>
            </a:lnSpc>
            <a:spcBef>
              <a:spcPct val="0"/>
            </a:spcBef>
            <a:spcAft>
              <a:spcPct val="35000"/>
            </a:spcAft>
            <a:buNone/>
          </a:pPr>
          <a:r>
            <a:rPr lang="en-US" sz="1900" kern="1200" dirty="0"/>
            <a:t>Business is a great subject as it the foundation for many business related courses at college e.g. Finance, Human Resources, accounting, management</a:t>
          </a:r>
        </a:p>
      </dsp:txBody>
      <dsp:txXfrm>
        <a:off x="1644623" y="3562601"/>
        <a:ext cx="5564043" cy="1423916"/>
      </dsp:txXfrm>
    </dsp:sp>
    <dsp:sp modelId="{56AA5DAC-17A0-407E-BA30-68847F4D2E7C}">
      <dsp:nvSpPr>
        <dsp:cNvPr id="0" name=""/>
        <dsp:cNvSpPr/>
      </dsp:nvSpPr>
      <dsp:spPr>
        <a:xfrm>
          <a:off x="0" y="5342496"/>
          <a:ext cx="7208667" cy="142391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3F4CEC-D255-4F63-9477-80B51C969AFF}">
      <dsp:nvSpPr>
        <dsp:cNvPr id="0" name=""/>
        <dsp:cNvSpPr/>
      </dsp:nvSpPr>
      <dsp:spPr>
        <a:xfrm>
          <a:off x="430734" y="5662878"/>
          <a:ext cx="783154" cy="783154"/>
        </a:xfrm>
        <a:prstGeom prst="rect">
          <a:avLst/>
        </a:prstGeom>
        <a:solidFill>
          <a:schemeClr val="dk2">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F261F5-0822-4FC4-AB82-ABC34EC138C5}">
      <dsp:nvSpPr>
        <dsp:cNvPr id="0" name=""/>
        <dsp:cNvSpPr/>
      </dsp:nvSpPr>
      <dsp:spPr>
        <a:xfrm>
          <a:off x="1644623" y="5342496"/>
          <a:ext cx="5564043" cy="14239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698" tIns="150698" rIns="150698" bIns="150698" numCol="1" spcCol="1270" anchor="ctr" anchorCtr="0">
          <a:noAutofit/>
        </a:bodyPr>
        <a:lstStyle/>
        <a:p>
          <a:pPr marL="0" lvl="0" indent="0" algn="l" defTabSz="844550">
            <a:lnSpc>
              <a:spcPct val="100000"/>
            </a:lnSpc>
            <a:spcBef>
              <a:spcPct val="0"/>
            </a:spcBef>
            <a:spcAft>
              <a:spcPct val="35000"/>
            </a:spcAft>
            <a:buNone/>
          </a:pPr>
          <a:r>
            <a:rPr lang="en-IE" sz="1900" b="0" kern="1200" dirty="0">
              <a:solidFill>
                <a:schemeClr val="tx1"/>
              </a:solidFill>
            </a:rPr>
            <a:t>It is a very relevant and topical course. Students enjoy the common sense and real life content of the course.</a:t>
          </a:r>
          <a:endParaRPr lang="en-US" sz="1900" b="0" kern="1200" dirty="0">
            <a:solidFill>
              <a:schemeClr val="tx1"/>
            </a:solidFill>
          </a:endParaRPr>
        </a:p>
      </dsp:txBody>
      <dsp:txXfrm>
        <a:off x="1644623" y="5342496"/>
        <a:ext cx="5564043" cy="14239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0035F7-2A1E-4A53-8F49-5A7AA98DC009}">
      <dsp:nvSpPr>
        <dsp:cNvPr id="0" name=""/>
        <dsp:cNvSpPr/>
      </dsp:nvSpPr>
      <dsp:spPr>
        <a:xfrm>
          <a:off x="0" y="680"/>
          <a:ext cx="11736280" cy="159251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3147E8-B63A-467D-B0ED-FB4EAA3F6F64}">
      <dsp:nvSpPr>
        <dsp:cNvPr id="0" name=""/>
        <dsp:cNvSpPr/>
      </dsp:nvSpPr>
      <dsp:spPr>
        <a:xfrm>
          <a:off x="481736" y="358997"/>
          <a:ext cx="875885" cy="8758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44C0429-3FC2-4A40-9D8B-FFCE3E36327B}">
      <dsp:nvSpPr>
        <dsp:cNvPr id="0" name=""/>
        <dsp:cNvSpPr/>
      </dsp:nvSpPr>
      <dsp:spPr>
        <a:xfrm>
          <a:off x="1839359" y="680"/>
          <a:ext cx="9896920" cy="15925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542" tIns="168542" rIns="168542" bIns="168542" numCol="1" spcCol="1270" anchor="ctr" anchorCtr="0">
          <a:noAutofit/>
        </a:bodyPr>
        <a:lstStyle/>
        <a:p>
          <a:pPr marL="0" lvl="0" indent="0" algn="l" defTabSz="977900">
            <a:lnSpc>
              <a:spcPct val="90000"/>
            </a:lnSpc>
            <a:spcBef>
              <a:spcPct val="0"/>
            </a:spcBef>
            <a:spcAft>
              <a:spcPct val="35000"/>
            </a:spcAft>
            <a:buNone/>
          </a:pPr>
          <a:r>
            <a:rPr lang="en-GB" sz="2200" b="0" i="0" kern="1200" dirty="0"/>
            <a:t>Business is a practical course that introduces students to the world of business in a straightforward and logical way. </a:t>
          </a:r>
          <a:endParaRPr lang="en-US" sz="2200" kern="1200" dirty="0"/>
        </a:p>
      </dsp:txBody>
      <dsp:txXfrm>
        <a:off x="1839359" y="680"/>
        <a:ext cx="9896920" cy="1592518"/>
      </dsp:txXfrm>
    </dsp:sp>
    <dsp:sp modelId="{69697DD9-6E44-476B-9472-9E9A369B5E33}">
      <dsp:nvSpPr>
        <dsp:cNvPr id="0" name=""/>
        <dsp:cNvSpPr/>
      </dsp:nvSpPr>
      <dsp:spPr>
        <a:xfrm>
          <a:off x="0" y="1991329"/>
          <a:ext cx="11736280" cy="159251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A3F843-F71B-4C13-9E3F-FEFA1AF3E0A3}">
      <dsp:nvSpPr>
        <dsp:cNvPr id="0" name=""/>
        <dsp:cNvSpPr/>
      </dsp:nvSpPr>
      <dsp:spPr>
        <a:xfrm>
          <a:off x="481736" y="2349645"/>
          <a:ext cx="875885" cy="8758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91FD16A-6C90-4F93-BA4E-98E34B8DE398}">
      <dsp:nvSpPr>
        <dsp:cNvPr id="0" name=""/>
        <dsp:cNvSpPr/>
      </dsp:nvSpPr>
      <dsp:spPr>
        <a:xfrm>
          <a:off x="1839359" y="1991329"/>
          <a:ext cx="9896920" cy="15925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542" tIns="168542" rIns="168542" bIns="168542" numCol="1" spcCol="1270" anchor="ctr" anchorCtr="0">
          <a:noAutofit/>
        </a:bodyPr>
        <a:lstStyle/>
        <a:p>
          <a:pPr marL="0" lvl="0" indent="0" algn="l" defTabSz="977900">
            <a:lnSpc>
              <a:spcPct val="90000"/>
            </a:lnSpc>
            <a:spcBef>
              <a:spcPct val="0"/>
            </a:spcBef>
            <a:spcAft>
              <a:spcPct val="35000"/>
            </a:spcAft>
            <a:buNone/>
          </a:pPr>
          <a:r>
            <a:rPr lang="en-GB" sz="2200" b="0" i="0" kern="1200" dirty="0"/>
            <a:t>The course sets out to illustrate the process of setting up a business and developing a new product or service. It emphasises the importance of good management and with the impact of technology, foreign trade, global firms and competition also looking at business structures and the national economy.</a:t>
          </a:r>
          <a:endParaRPr lang="en-US" sz="2200" kern="1200" dirty="0"/>
        </a:p>
      </dsp:txBody>
      <dsp:txXfrm>
        <a:off x="1839359" y="1991329"/>
        <a:ext cx="9896920" cy="1592518"/>
      </dsp:txXfrm>
    </dsp:sp>
    <dsp:sp modelId="{5AC248AC-BB7E-406E-AA30-1D52D1E3E317}">
      <dsp:nvSpPr>
        <dsp:cNvPr id="0" name=""/>
        <dsp:cNvSpPr/>
      </dsp:nvSpPr>
      <dsp:spPr>
        <a:xfrm>
          <a:off x="0" y="3981977"/>
          <a:ext cx="11736280" cy="159251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AC22B9-03DA-4EF1-894F-79CB913F8888}">
      <dsp:nvSpPr>
        <dsp:cNvPr id="0" name=""/>
        <dsp:cNvSpPr/>
      </dsp:nvSpPr>
      <dsp:spPr>
        <a:xfrm>
          <a:off x="481736" y="4340294"/>
          <a:ext cx="875885" cy="8758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0DE3DE6-C14B-4C09-B0B5-7A0F9B59B2CF}">
      <dsp:nvSpPr>
        <dsp:cNvPr id="0" name=""/>
        <dsp:cNvSpPr/>
      </dsp:nvSpPr>
      <dsp:spPr>
        <a:xfrm>
          <a:off x="1839359" y="3981977"/>
          <a:ext cx="9896920" cy="15925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542" tIns="168542" rIns="168542" bIns="168542" numCol="1" spcCol="1270" anchor="ctr" anchorCtr="0">
          <a:noAutofit/>
        </a:bodyPr>
        <a:lstStyle/>
        <a:p>
          <a:pPr marL="0" lvl="0" indent="0" algn="l" defTabSz="977900">
            <a:lnSpc>
              <a:spcPct val="90000"/>
            </a:lnSpc>
            <a:spcBef>
              <a:spcPct val="0"/>
            </a:spcBef>
            <a:spcAft>
              <a:spcPct val="35000"/>
            </a:spcAft>
            <a:buNone/>
          </a:pPr>
          <a:r>
            <a:rPr lang="en-GB" sz="2200" b="0" i="0" kern="1200" dirty="0"/>
            <a:t>Business requires students to stay alert and to be aware of current related business media (e.g. newspapers, TV, radio).  The course is theory based and therefore requires a lot of learning.</a:t>
          </a:r>
          <a:endParaRPr lang="en-US" sz="2200" kern="1200" dirty="0"/>
        </a:p>
      </dsp:txBody>
      <dsp:txXfrm>
        <a:off x="1839359" y="3981977"/>
        <a:ext cx="9896920" cy="15925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0132AD-CC2B-4C77-A88F-F84837904BE2}">
      <dsp:nvSpPr>
        <dsp:cNvPr id="0" name=""/>
        <dsp:cNvSpPr/>
      </dsp:nvSpPr>
      <dsp:spPr>
        <a:xfrm>
          <a:off x="0" y="380144"/>
          <a:ext cx="7128769" cy="190231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It is not essential to have completed JC Business, but it is an advantage. Being a hard worker is key as it has quite a lot of theory – but fun theory!</a:t>
          </a:r>
        </a:p>
      </dsp:txBody>
      <dsp:txXfrm>
        <a:off x="92863" y="473007"/>
        <a:ext cx="6943043" cy="1716584"/>
      </dsp:txXfrm>
    </dsp:sp>
    <dsp:sp modelId="{6287297E-0B58-4CBE-9181-8BCF7892133D}">
      <dsp:nvSpPr>
        <dsp:cNvPr id="0" name=""/>
        <dsp:cNvSpPr/>
      </dsp:nvSpPr>
      <dsp:spPr>
        <a:xfrm>
          <a:off x="0" y="2360214"/>
          <a:ext cx="7128769" cy="190231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b="0" i="0" kern="1200" dirty="0"/>
            <a:t>Students who have a keen interest in current affairs.</a:t>
          </a:r>
          <a:endParaRPr lang="en-US" sz="2700" kern="1200" dirty="0"/>
        </a:p>
      </dsp:txBody>
      <dsp:txXfrm>
        <a:off x="92863" y="2453077"/>
        <a:ext cx="6943043" cy="1716584"/>
      </dsp:txXfrm>
    </dsp:sp>
    <dsp:sp modelId="{206DC2E0-B7AD-4480-8678-1FFD075BA9C5}">
      <dsp:nvSpPr>
        <dsp:cNvPr id="0" name=""/>
        <dsp:cNvSpPr/>
      </dsp:nvSpPr>
      <dsp:spPr>
        <a:xfrm>
          <a:off x="0" y="4340285"/>
          <a:ext cx="7128769" cy="190231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GB" sz="2700" b="0" i="0" kern="1200" dirty="0"/>
            <a:t>Business is useful for students that are thinking about careers in areas including Banking, Finance, Administration, Law, Insurance, Management and Marketing among others.</a:t>
          </a:r>
        </a:p>
      </dsp:txBody>
      <dsp:txXfrm>
        <a:off x="92863" y="4433148"/>
        <a:ext cx="6943043" cy="171658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44C48F-0F7C-42CF-B8BC-16E11D3A5EA9}" type="datetimeFigureOut">
              <a:rPr lang="en-IE" smtClean="0"/>
              <a:t>26/01/2021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1872262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44C48F-0F7C-42CF-B8BC-16E11D3A5EA9}" type="datetimeFigureOut">
              <a:rPr lang="en-IE" smtClean="0"/>
              <a:t>26/01/2021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414697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44C48F-0F7C-42CF-B8BC-16E11D3A5EA9}" type="datetimeFigureOut">
              <a:rPr lang="en-IE" smtClean="0"/>
              <a:t>26/01/2021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143058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44C48F-0F7C-42CF-B8BC-16E11D3A5EA9}" type="datetimeFigureOut">
              <a:rPr lang="en-IE" smtClean="0"/>
              <a:t>26/01/2021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2030193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44C48F-0F7C-42CF-B8BC-16E11D3A5EA9}" type="datetimeFigureOut">
              <a:rPr lang="en-IE" smtClean="0"/>
              <a:t>26/01/2021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262545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44C48F-0F7C-42CF-B8BC-16E11D3A5EA9}" type="datetimeFigureOut">
              <a:rPr lang="en-IE" smtClean="0"/>
              <a:t>26/01/2021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860439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44C48F-0F7C-42CF-B8BC-16E11D3A5EA9}" type="datetimeFigureOut">
              <a:rPr lang="en-IE" smtClean="0"/>
              <a:t>26/01/2021</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3945258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44C48F-0F7C-42CF-B8BC-16E11D3A5EA9}" type="datetimeFigureOut">
              <a:rPr lang="en-IE" smtClean="0"/>
              <a:t>26/01/2021</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3282084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44C48F-0F7C-42CF-B8BC-16E11D3A5EA9}" type="datetimeFigureOut">
              <a:rPr lang="en-IE" smtClean="0"/>
              <a:t>26/01/2021</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2551393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44C48F-0F7C-42CF-B8BC-16E11D3A5EA9}" type="datetimeFigureOut">
              <a:rPr lang="en-IE" smtClean="0"/>
              <a:t>26/01/2021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2871104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44C48F-0F7C-42CF-B8BC-16E11D3A5EA9}" type="datetimeFigureOut">
              <a:rPr lang="en-IE" smtClean="0"/>
              <a:t>26/01/2021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801480B0-BD9B-4498-8B11-C43A990CC049}" type="slidenum">
              <a:rPr lang="en-IE" smtClean="0"/>
              <a:t>‹#›</a:t>
            </a:fld>
            <a:endParaRPr lang="en-IE"/>
          </a:p>
        </p:txBody>
      </p:sp>
    </p:spTree>
    <p:extLst>
      <p:ext uri="{BB962C8B-B14F-4D97-AF65-F5344CB8AC3E}">
        <p14:creationId xmlns:p14="http://schemas.microsoft.com/office/powerpoint/2010/main" val="3198610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44C48F-0F7C-42CF-B8BC-16E11D3A5EA9}" type="datetimeFigureOut">
              <a:rPr lang="en-IE" smtClean="0"/>
              <a:t>26/01/2021</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1480B0-BD9B-4498-8B11-C43A990CC049}" type="slidenum">
              <a:rPr lang="en-IE" smtClean="0"/>
              <a:t>‹#›</a:t>
            </a:fld>
            <a:endParaRPr lang="en-IE"/>
          </a:p>
        </p:txBody>
      </p:sp>
    </p:spTree>
    <p:extLst>
      <p:ext uri="{BB962C8B-B14F-4D97-AF65-F5344CB8AC3E}">
        <p14:creationId xmlns:p14="http://schemas.microsoft.com/office/powerpoint/2010/main" val="24087133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010EB-336C-4CAA-A893-23B9FB5F0F7E}"/>
              </a:ext>
            </a:extLst>
          </p:cNvPr>
          <p:cNvSpPr>
            <a:spLocks noGrp="1"/>
          </p:cNvSpPr>
          <p:nvPr>
            <p:ph type="ctrTitle"/>
          </p:nvPr>
        </p:nvSpPr>
        <p:spPr>
          <a:xfrm>
            <a:off x="1524000" y="2245810"/>
            <a:ext cx="6413500" cy="1355750"/>
          </a:xfrm>
        </p:spPr>
        <p:txBody>
          <a:bodyPr vert="horz" lIns="91440" tIns="45720" rIns="91440" bIns="45720" rtlCol="0">
            <a:normAutofit/>
          </a:bodyPr>
          <a:lstStyle/>
          <a:p>
            <a:pPr algn="l"/>
            <a:r>
              <a:rPr lang="en-US" sz="4600" dirty="0"/>
              <a:t>Business</a:t>
            </a:r>
            <a:r>
              <a:rPr lang="en-US" sz="4600" kern="1200" dirty="0">
                <a:latin typeface="+mj-lt"/>
                <a:ea typeface="+mj-ea"/>
                <a:cs typeface="+mj-cs"/>
              </a:rPr>
              <a:t> as a Leaving Certificate Subject </a:t>
            </a:r>
          </a:p>
        </p:txBody>
      </p:sp>
      <p:sp>
        <p:nvSpPr>
          <p:cNvPr id="3" name="Subtitle 2">
            <a:extLst>
              <a:ext uri="{FF2B5EF4-FFF2-40B4-BE49-F238E27FC236}">
                <a16:creationId xmlns:a16="http://schemas.microsoft.com/office/drawing/2014/main" id="{D7A6233F-53E3-4089-9E89-D936231DA117}"/>
              </a:ext>
            </a:extLst>
          </p:cNvPr>
          <p:cNvSpPr>
            <a:spLocks noGrp="1"/>
          </p:cNvSpPr>
          <p:nvPr>
            <p:ph type="subTitle" idx="1"/>
          </p:nvPr>
        </p:nvSpPr>
        <p:spPr>
          <a:xfrm>
            <a:off x="1524000" y="3608516"/>
            <a:ext cx="5930900" cy="911117"/>
          </a:xfrm>
        </p:spPr>
        <p:txBody>
          <a:bodyPr vert="horz" lIns="91440" tIns="45720" rIns="91440" bIns="45720" rtlCol="0">
            <a:normAutofit/>
          </a:bodyPr>
          <a:lstStyle/>
          <a:p>
            <a:pPr indent="-228600" algn="l">
              <a:buFont typeface="Arial" panose="020B0604020202020204" pitchFamily="34" charset="0"/>
              <a:buChar char="•"/>
            </a:pPr>
            <a:endParaRPr lang="en-US" sz="2000"/>
          </a:p>
        </p:txBody>
      </p:sp>
      <p:sp>
        <p:nvSpPr>
          <p:cNvPr id="21" name="Freeform 17">
            <a:extLst>
              <a:ext uri="{FF2B5EF4-FFF2-40B4-BE49-F238E27FC236}">
                <a16:creationId xmlns:a16="http://schemas.microsoft.com/office/drawing/2014/main" id="{41F18803-BE79-4916-AE6B-5DE238B367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663110" cy="2130951"/>
          </a:xfrm>
          <a:custGeom>
            <a:avLst/>
            <a:gdLst>
              <a:gd name="connsiteX0" fmla="*/ 0 w 8663110"/>
              <a:gd name="connsiteY0" fmla="*/ 0 h 2130951"/>
              <a:gd name="connsiteX1" fmla="*/ 819150 w 8663110"/>
              <a:gd name="connsiteY1" fmla="*/ 0 h 2130951"/>
              <a:gd name="connsiteX2" fmla="*/ 1028700 w 8663110"/>
              <a:gd name="connsiteY2" fmla="*/ 0 h 2130951"/>
              <a:gd name="connsiteX3" fmla="*/ 4187970 w 8663110"/>
              <a:gd name="connsiteY3" fmla="*/ 0 h 2130951"/>
              <a:gd name="connsiteX4" fmla="*/ 4400550 w 8663110"/>
              <a:gd name="connsiteY4" fmla="*/ 0 h 2130951"/>
              <a:gd name="connsiteX5" fmla="*/ 5262791 w 8663110"/>
              <a:gd name="connsiteY5" fmla="*/ 0 h 2130951"/>
              <a:gd name="connsiteX6" fmla="*/ 5262791 w 8663110"/>
              <a:gd name="connsiteY6" fmla="*/ 478 h 2130951"/>
              <a:gd name="connsiteX7" fmla="*/ 8663110 w 8663110"/>
              <a:gd name="connsiteY7" fmla="*/ 478 h 2130951"/>
              <a:gd name="connsiteX8" fmla="*/ 7676422 w 8663110"/>
              <a:gd name="connsiteY8" fmla="*/ 2130951 h 2130951"/>
              <a:gd name="connsiteX9" fmla="*/ 4400550 w 8663110"/>
              <a:gd name="connsiteY9" fmla="*/ 2130951 h 2130951"/>
              <a:gd name="connsiteX10" fmla="*/ 4187970 w 8663110"/>
              <a:gd name="connsiteY10" fmla="*/ 2130951 h 2130951"/>
              <a:gd name="connsiteX11" fmla="*/ 1028700 w 8663110"/>
              <a:gd name="connsiteY11" fmla="*/ 2130951 h 2130951"/>
              <a:gd name="connsiteX12" fmla="*/ 819150 w 8663110"/>
              <a:gd name="connsiteY12" fmla="*/ 2130951 h 2130951"/>
              <a:gd name="connsiteX13" fmla="*/ 0 w 8663110"/>
              <a:gd name="connsiteY13" fmla="*/ 2130951 h 2130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663110" h="2130951">
                <a:moveTo>
                  <a:pt x="0" y="0"/>
                </a:moveTo>
                <a:lnTo>
                  <a:pt x="819150" y="0"/>
                </a:lnTo>
                <a:lnTo>
                  <a:pt x="1028700" y="0"/>
                </a:lnTo>
                <a:lnTo>
                  <a:pt x="4187970" y="0"/>
                </a:lnTo>
                <a:lnTo>
                  <a:pt x="4400550" y="0"/>
                </a:lnTo>
                <a:lnTo>
                  <a:pt x="5262791" y="0"/>
                </a:lnTo>
                <a:lnTo>
                  <a:pt x="5262791" y="478"/>
                </a:lnTo>
                <a:lnTo>
                  <a:pt x="8663110" y="478"/>
                </a:lnTo>
                <a:lnTo>
                  <a:pt x="7676422" y="2130951"/>
                </a:lnTo>
                <a:lnTo>
                  <a:pt x="4400550" y="2130951"/>
                </a:lnTo>
                <a:lnTo>
                  <a:pt x="4187970" y="2130951"/>
                </a:lnTo>
                <a:lnTo>
                  <a:pt x="1028700" y="2130951"/>
                </a:lnTo>
                <a:lnTo>
                  <a:pt x="819150" y="2130951"/>
                </a:lnTo>
                <a:lnTo>
                  <a:pt x="0" y="2130951"/>
                </a:lnTo>
                <a:close/>
              </a:path>
            </a:pathLst>
          </a:custGeom>
          <a:solidFill>
            <a:srgbClr val="586C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81B50A5-59AB-4011-9127-016DF777F955}"/>
              </a:ext>
            </a:extLst>
          </p:cNvPr>
          <p:cNvPicPr>
            <a:picLocks noChangeAspect="1"/>
          </p:cNvPicPr>
          <p:nvPr/>
        </p:nvPicPr>
        <p:blipFill>
          <a:blip r:embed="rId2"/>
          <a:stretch>
            <a:fillRect/>
          </a:stretch>
        </p:blipFill>
        <p:spPr>
          <a:xfrm>
            <a:off x="9116834" y="643467"/>
            <a:ext cx="2299708" cy="2624667"/>
          </a:xfrm>
          <a:prstGeom prst="rect">
            <a:avLst/>
          </a:prstGeom>
        </p:spPr>
      </p:pic>
      <p:sp>
        <p:nvSpPr>
          <p:cNvPr id="23" name="Freeform 18">
            <a:extLst>
              <a:ext uri="{FF2B5EF4-FFF2-40B4-BE49-F238E27FC236}">
                <a16:creationId xmlns:a16="http://schemas.microsoft.com/office/drawing/2014/main" id="{C15229F3-7A2E-4558-98FE-7A5F69409D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683319"/>
            <a:ext cx="6516874" cy="2174681"/>
          </a:xfrm>
          <a:custGeom>
            <a:avLst/>
            <a:gdLst>
              <a:gd name="connsiteX0" fmla="*/ 0 w 6516874"/>
              <a:gd name="connsiteY0" fmla="*/ 0 h 2174681"/>
              <a:gd name="connsiteX1" fmla="*/ 819150 w 6516874"/>
              <a:gd name="connsiteY1" fmla="*/ 0 h 2174681"/>
              <a:gd name="connsiteX2" fmla="*/ 1038225 w 6516874"/>
              <a:gd name="connsiteY2" fmla="*/ 0 h 2174681"/>
              <a:gd name="connsiteX3" fmla="*/ 6516874 w 6516874"/>
              <a:gd name="connsiteY3" fmla="*/ 0 h 2174681"/>
              <a:gd name="connsiteX4" fmla="*/ 5509712 w 6516874"/>
              <a:gd name="connsiteY4" fmla="*/ 2174681 h 2174681"/>
              <a:gd name="connsiteX5" fmla="*/ 1038225 w 6516874"/>
              <a:gd name="connsiteY5" fmla="*/ 2174681 h 2174681"/>
              <a:gd name="connsiteX6" fmla="*/ 947987 w 6516874"/>
              <a:gd name="connsiteY6" fmla="*/ 2174681 h 2174681"/>
              <a:gd name="connsiteX7" fmla="*/ 819150 w 6516874"/>
              <a:gd name="connsiteY7" fmla="*/ 2174681 h 2174681"/>
              <a:gd name="connsiteX8" fmla="*/ 0 w 6516874"/>
              <a:gd name="connsiteY8" fmla="*/ 2174681 h 2174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516874" h="2174681">
                <a:moveTo>
                  <a:pt x="0" y="0"/>
                </a:moveTo>
                <a:lnTo>
                  <a:pt x="819150" y="0"/>
                </a:lnTo>
                <a:lnTo>
                  <a:pt x="1038225" y="0"/>
                </a:lnTo>
                <a:lnTo>
                  <a:pt x="6516874" y="0"/>
                </a:lnTo>
                <a:lnTo>
                  <a:pt x="5509712" y="2174681"/>
                </a:lnTo>
                <a:lnTo>
                  <a:pt x="1038225" y="2174681"/>
                </a:lnTo>
                <a:lnTo>
                  <a:pt x="947987" y="2174681"/>
                </a:lnTo>
                <a:lnTo>
                  <a:pt x="819150" y="2174681"/>
                </a:lnTo>
                <a:lnTo>
                  <a:pt x="0" y="2174681"/>
                </a:lnTo>
                <a:close/>
              </a:path>
            </a:pathLst>
          </a:custGeom>
          <a:solidFill>
            <a:srgbClr val="4A4A4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 name="Picture 9">
            <a:extLst>
              <a:ext uri="{FF2B5EF4-FFF2-40B4-BE49-F238E27FC236}">
                <a16:creationId xmlns:a16="http://schemas.microsoft.com/office/drawing/2014/main" id="{EE1B502E-6160-4989-9B7A-22A5390BD6DF}"/>
              </a:ext>
            </a:extLst>
          </p:cNvPr>
          <p:cNvPicPr>
            <a:picLocks noChangeAspect="1"/>
          </p:cNvPicPr>
          <p:nvPr/>
        </p:nvPicPr>
        <p:blipFill>
          <a:blip r:embed="rId3"/>
          <a:stretch>
            <a:fillRect/>
          </a:stretch>
        </p:blipFill>
        <p:spPr>
          <a:xfrm>
            <a:off x="7829549" y="3660714"/>
            <a:ext cx="4040717" cy="2485615"/>
          </a:xfrm>
          <a:prstGeom prst="rect">
            <a:avLst/>
          </a:prstGeom>
        </p:spPr>
      </p:pic>
    </p:spTree>
    <p:extLst>
      <p:ext uri="{BB962C8B-B14F-4D97-AF65-F5344CB8AC3E}">
        <p14:creationId xmlns:p14="http://schemas.microsoft.com/office/powerpoint/2010/main" val="3949096197"/>
      </p:ext>
    </p:extLst>
  </p:cSld>
  <p:clrMapOvr>
    <a:masterClrMapping/>
  </p:clrMapOvr>
  <mc:AlternateContent xmlns:mc="http://schemas.openxmlformats.org/markup-compatibility/2006" xmlns:p14="http://schemas.microsoft.com/office/powerpoint/2010/main">
    <mc:Choice Requires="p14">
      <p:transition spd="slow" p14:dur="2000" advTm="13051"/>
    </mc:Choice>
    <mc:Fallback xmlns="">
      <p:transition spd="slow" advTm="1305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B688F-C049-4307-8B2B-9F610A334A16}"/>
              </a:ext>
            </a:extLst>
          </p:cNvPr>
          <p:cNvSpPr>
            <a:spLocks noGrp="1"/>
          </p:cNvSpPr>
          <p:nvPr>
            <p:ph type="title"/>
          </p:nvPr>
        </p:nvSpPr>
        <p:spPr>
          <a:xfrm>
            <a:off x="762001" y="803325"/>
            <a:ext cx="5314536" cy="1325563"/>
          </a:xfrm>
        </p:spPr>
        <p:txBody>
          <a:bodyPr>
            <a:normAutofit/>
          </a:bodyPr>
          <a:lstStyle/>
          <a:p>
            <a:r>
              <a:rPr lang="en-IE" dirty="0"/>
              <a:t>Careers</a:t>
            </a:r>
          </a:p>
        </p:txBody>
      </p:sp>
      <p:sp>
        <p:nvSpPr>
          <p:cNvPr id="3" name="Content Placeholder 2">
            <a:extLst>
              <a:ext uri="{FF2B5EF4-FFF2-40B4-BE49-F238E27FC236}">
                <a16:creationId xmlns:a16="http://schemas.microsoft.com/office/drawing/2014/main" id="{359FC327-0B2C-4727-810F-6AA2E9176712}"/>
              </a:ext>
            </a:extLst>
          </p:cNvPr>
          <p:cNvSpPr>
            <a:spLocks noGrp="1"/>
          </p:cNvSpPr>
          <p:nvPr>
            <p:ph idx="1"/>
          </p:nvPr>
        </p:nvSpPr>
        <p:spPr>
          <a:xfrm>
            <a:off x="762000" y="2279018"/>
            <a:ext cx="5314543" cy="3375920"/>
          </a:xfrm>
        </p:spPr>
        <p:txBody>
          <a:bodyPr anchor="t">
            <a:normAutofit/>
          </a:bodyPr>
          <a:lstStyle/>
          <a:p>
            <a:pPr marL="0" indent="0">
              <a:buNone/>
            </a:pPr>
            <a:r>
              <a:rPr lang="en-GB" sz="3200" dirty="0">
                <a:latin typeface="Lato"/>
              </a:rPr>
              <a:t>The Leaving Cert Business programme provides a fantastic foundation for careers in Banking, </a:t>
            </a:r>
            <a:r>
              <a:rPr lang="en-GB" sz="3200" dirty="0" err="1">
                <a:latin typeface="Lato"/>
              </a:rPr>
              <a:t>Finnace</a:t>
            </a:r>
            <a:r>
              <a:rPr lang="en-GB" sz="3200" dirty="0">
                <a:latin typeface="Lato"/>
              </a:rPr>
              <a:t>, Administration, Law, Insurance, Management and Marketing </a:t>
            </a:r>
            <a:endParaRPr lang="en-IE" sz="3200" dirty="0">
              <a:latin typeface="Lato"/>
            </a:endParaRPr>
          </a:p>
        </p:txBody>
      </p:sp>
      <p:sp>
        <p:nvSpPr>
          <p:cNvPr id="13" name="Freeform: Shape 12">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D8F8CE40-5853-4F63-8936-F9810376C5B2}"/>
              </a:ext>
            </a:extLst>
          </p:cNvPr>
          <p:cNvPicPr>
            <a:picLocks noChangeAspect="1"/>
          </p:cNvPicPr>
          <p:nvPr/>
        </p:nvPicPr>
        <p:blipFill rotWithShape="1">
          <a:blip r:embed="rId2"/>
          <a:srcRect r="604" b="-1"/>
          <a:stretch/>
        </p:blipFill>
        <p:spPr>
          <a:xfrm>
            <a:off x="6750141" y="-2"/>
            <a:ext cx="5441859" cy="5654940"/>
          </a:xfrm>
          <a:custGeom>
            <a:avLst/>
            <a:gdLst/>
            <a:ahLst/>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6670232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Tm="47170"/>
    </mc:Choice>
    <mc:Fallback xmlns="">
      <p:transition spd="slow" advTm="4717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2542EEC-4F7C-4AE2-933E-EAC8EB3FA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E1C35E-2490-4739-AF8E-9798780A61AA}"/>
              </a:ext>
            </a:extLst>
          </p:cNvPr>
          <p:cNvSpPr>
            <a:spLocks noGrp="1"/>
          </p:cNvSpPr>
          <p:nvPr>
            <p:ph type="title"/>
          </p:nvPr>
        </p:nvSpPr>
        <p:spPr>
          <a:xfrm>
            <a:off x="6965168" y="918855"/>
            <a:ext cx="4258630" cy="5213664"/>
          </a:xfrm>
        </p:spPr>
        <p:txBody>
          <a:bodyPr vert="horz" lIns="91440" tIns="45720" rIns="91440" bIns="45720" rtlCol="0" anchor="t">
            <a:normAutofit/>
          </a:bodyPr>
          <a:lstStyle/>
          <a:p>
            <a:r>
              <a:rPr lang="en-US" sz="5400" dirty="0"/>
              <a:t>Business Teachers at LC</a:t>
            </a:r>
            <a:br>
              <a:rPr lang="en-US" sz="5400" dirty="0"/>
            </a:br>
            <a:br>
              <a:rPr lang="en-US" sz="5400" dirty="0"/>
            </a:br>
            <a:r>
              <a:rPr lang="en-US" sz="3600" dirty="0"/>
              <a:t>Helen Stack, </a:t>
            </a:r>
            <a:br>
              <a:rPr lang="en-US" sz="3600" dirty="0"/>
            </a:br>
            <a:r>
              <a:rPr lang="en-US" sz="3600" dirty="0"/>
              <a:t>Jim Dempsey</a:t>
            </a:r>
            <a:r>
              <a:rPr lang="en-US" sz="5400" dirty="0"/>
              <a:t> </a:t>
            </a:r>
            <a:r>
              <a:rPr lang="en-US" sz="3600" dirty="0"/>
              <a:t>and </a:t>
            </a:r>
            <a:br>
              <a:rPr lang="en-US" sz="3600" dirty="0"/>
            </a:br>
            <a:r>
              <a:rPr lang="en-US" sz="3600" dirty="0" err="1"/>
              <a:t>Sinéad</a:t>
            </a:r>
            <a:r>
              <a:rPr lang="en-US" sz="3600" dirty="0"/>
              <a:t> McGouran</a:t>
            </a:r>
            <a:endParaRPr lang="en-US" sz="5400" dirty="0"/>
          </a:p>
        </p:txBody>
      </p:sp>
      <p:sp>
        <p:nvSpPr>
          <p:cNvPr id="11" name="Rectangle 10">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824"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46A879BB-747E-4FDC-812F-78F8A8C2B5A5}"/>
              </a:ext>
            </a:extLst>
          </p:cNvPr>
          <p:cNvPicPr>
            <a:picLocks noGrp="1" noChangeAspect="1"/>
          </p:cNvPicPr>
          <p:nvPr>
            <p:ph idx="1"/>
          </p:nvPr>
        </p:nvPicPr>
        <p:blipFill rotWithShape="1">
          <a:blip r:embed="rId2"/>
          <a:srcRect l="8637"/>
          <a:stretch/>
        </p:blipFill>
        <p:spPr>
          <a:xfrm>
            <a:off x="733507" y="666728"/>
            <a:ext cx="5536001" cy="5465791"/>
          </a:xfrm>
          <a:prstGeom prst="rect">
            <a:avLst/>
          </a:prstGeom>
        </p:spPr>
      </p:pic>
      <p:grpSp>
        <p:nvGrpSpPr>
          <p:cNvPr id="15" name="Group 14">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60480" y="3154317"/>
            <a:ext cx="731521" cy="673460"/>
            <a:chOff x="3940602" y="308034"/>
            <a:chExt cx="2116791" cy="3428999"/>
          </a:xfrm>
          <a:solidFill>
            <a:schemeClr val="accent4"/>
          </a:solidFill>
        </p:grpSpPr>
        <p:sp>
          <p:nvSpPr>
            <p:cNvPr id="16" name="Rectangle 15">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3660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0777608-661A-4DD7-B879-4A8038E2A5C5}"/>
              </a:ext>
            </a:extLst>
          </p:cNvPr>
          <p:cNvSpPr>
            <a:spLocks noGrp="1"/>
          </p:cNvSpPr>
          <p:nvPr>
            <p:ph type="title"/>
          </p:nvPr>
        </p:nvSpPr>
        <p:spPr>
          <a:xfrm>
            <a:off x="1179226" y="826680"/>
            <a:ext cx="9833548" cy="1325563"/>
          </a:xfrm>
        </p:spPr>
        <p:txBody>
          <a:bodyPr>
            <a:normAutofit/>
          </a:bodyPr>
          <a:lstStyle/>
          <a:p>
            <a:pPr algn="ctr"/>
            <a:r>
              <a:rPr lang="en-IE" sz="4000" dirty="0">
                <a:solidFill>
                  <a:srgbClr val="FFFFFF"/>
                </a:solidFill>
              </a:rPr>
              <a:t>Why study Business?</a:t>
            </a:r>
          </a:p>
        </p:txBody>
      </p:sp>
      <p:sp>
        <p:nvSpPr>
          <p:cNvPr id="3" name="Content Placeholder 2">
            <a:extLst>
              <a:ext uri="{FF2B5EF4-FFF2-40B4-BE49-F238E27FC236}">
                <a16:creationId xmlns:a16="http://schemas.microsoft.com/office/drawing/2014/main" id="{8CF99E80-5AE7-485E-A69E-E102CEA2A0B9}"/>
              </a:ext>
            </a:extLst>
          </p:cNvPr>
          <p:cNvSpPr>
            <a:spLocks noGrp="1"/>
          </p:cNvSpPr>
          <p:nvPr>
            <p:ph idx="1"/>
          </p:nvPr>
        </p:nvSpPr>
        <p:spPr>
          <a:xfrm>
            <a:off x="1179226" y="3092970"/>
            <a:ext cx="9833548" cy="2693976"/>
          </a:xfrm>
        </p:spPr>
        <p:txBody>
          <a:bodyPr>
            <a:normAutofit fontScale="92500" lnSpcReduction="10000"/>
          </a:bodyPr>
          <a:lstStyle/>
          <a:p>
            <a:r>
              <a:rPr lang="en-GB" b="0" i="0" dirty="0">
                <a:solidFill>
                  <a:srgbClr val="666666"/>
                </a:solidFill>
                <a:effectLst/>
                <a:latin typeface="Lato"/>
              </a:rPr>
              <a:t>Leaving Certificate Business creates an awareness of the importance of business activity and develops a positive and ethical attitude towards enterprise. </a:t>
            </a:r>
          </a:p>
          <a:p>
            <a:endParaRPr lang="en-GB" dirty="0">
              <a:solidFill>
                <a:srgbClr val="666666"/>
              </a:solidFill>
              <a:latin typeface="Lato"/>
            </a:endParaRPr>
          </a:p>
          <a:p>
            <a:r>
              <a:rPr lang="en-GB" b="0" i="0" dirty="0">
                <a:solidFill>
                  <a:srgbClr val="666666"/>
                </a:solidFill>
                <a:effectLst/>
                <a:latin typeface="Lato"/>
              </a:rPr>
              <a:t>You will develop important skills such as critical thinking, creative and organisational skills while enhancing literacy and numeracy skills using real-life examples. </a:t>
            </a:r>
            <a:endParaRPr lang="en-IE" sz="5400" dirty="0">
              <a:solidFill>
                <a:srgbClr val="000000"/>
              </a:solidFill>
            </a:endParaRPr>
          </a:p>
        </p:txBody>
      </p:sp>
    </p:spTree>
    <p:extLst>
      <p:ext uri="{BB962C8B-B14F-4D97-AF65-F5344CB8AC3E}">
        <p14:creationId xmlns:p14="http://schemas.microsoft.com/office/powerpoint/2010/main" val="1320674740"/>
      </p:ext>
    </p:extLst>
  </p:cSld>
  <p:clrMapOvr>
    <a:masterClrMapping/>
  </p:clrMapOvr>
  <mc:AlternateContent xmlns:mc="http://schemas.openxmlformats.org/markup-compatibility/2006" xmlns:p14="http://schemas.microsoft.com/office/powerpoint/2010/main">
    <mc:Choice Requires="p14">
      <p:transition spd="slow" p14:dur="2000" advTm="44848"/>
    </mc:Choice>
    <mc:Fallback xmlns="">
      <p:transition spd="slow" advTm="4484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62542EEC-4F7C-4AE2-933E-EAC8EB3FA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C0E066-BEC7-480C-BB3B-4A90101CC5D1}"/>
              </a:ext>
            </a:extLst>
          </p:cNvPr>
          <p:cNvSpPr>
            <a:spLocks noGrp="1"/>
          </p:cNvSpPr>
          <p:nvPr>
            <p:ph type="title"/>
          </p:nvPr>
        </p:nvSpPr>
        <p:spPr>
          <a:xfrm>
            <a:off x="6742873" y="167015"/>
            <a:ext cx="4036334" cy="2387600"/>
          </a:xfrm>
        </p:spPr>
        <p:txBody>
          <a:bodyPr vert="horz" lIns="91440" tIns="45720" rIns="91440" bIns="45720" rtlCol="0" anchor="t">
            <a:normAutofit/>
          </a:bodyPr>
          <a:lstStyle/>
          <a:p>
            <a:r>
              <a:rPr lang="en-US" sz="3800" dirty="0"/>
              <a:t>Leaving Certificate Business – 2019 Statistics</a:t>
            </a:r>
          </a:p>
        </p:txBody>
      </p:sp>
      <p:sp>
        <p:nvSpPr>
          <p:cNvPr id="19" name="Rectangle 18">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824"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60480" y="3154317"/>
            <a:ext cx="731521" cy="673460"/>
            <a:chOff x="3940602" y="308034"/>
            <a:chExt cx="2116791" cy="3428999"/>
          </a:xfrm>
          <a:solidFill>
            <a:schemeClr val="accent4"/>
          </a:solidFill>
        </p:grpSpPr>
        <p:sp>
          <p:nvSpPr>
            <p:cNvPr id="24" name="Rectangle 23">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8" name="Picture 7">
            <a:extLst>
              <a:ext uri="{FF2B5EF4-FFF2-40B4-BE49-F238E27FC236}">
                <a16:creationId xmlns:a16="http://schemas.microsoft.com/office/drawing/2014/main" id="{A5CCF1C4-90D3-432B-8394-B0948BB312F8}"/>
              </a:ext>
            </a:extLst>
          </p:cNvPr>
          <p:cNvPicPr>
            <a:picLocks noChangeAspect="1"/>
          </p:cNvPicPr>
          <p:nvPr/>
        </p:nvPicPr>
        <p:blipFill>
          <a:blip r:embed="rId2"/>
          <a:stretch>
            <a:fillRect/>
          </a:stretch>
        </p:blipFill>
        <p:spPr>
          <a:xfrm>
            <a:off x="766222" y="893331"/>
            <a:ext cx="5229990" cy="5070701"/>
          </a:xfrm>
          <a:prstGeom prst="rect">
            <a:avLst/>
          </a:prstGeom>
        </p:spPr>
      </p:pic>
    </p:spTree>
    <p:extLst>
      <p:ext uri="{BB962C8B-B14F-4D97-AF65-F5344CB8AC3E}">
        <p14:creationId xmlns:p14="http://schemas.microsoft.com/office/powerpoint/2010/main" val="805537136"/>
      </p:ext>
    </p:extLst>
  </p:cSld>
  <p:clrMapOvr>
    <a:masterClrMapping/>
  </p:clrMapOvr>
  <mc:AlternateContent xmlns:mc="http://schemas.openxmlformats.org/markup-compatibility/2006" xmlns:p14="http://schemas.microsoft.com/office/powerpoint/2010/main">
    <mc:Choice Requires="p14">
      <p:transition spd="slow" p14:dur="2000" advTm="57944"/>
    </mc:Choice>
    <mc:Fallback xmlns="">
      <p:transition spd="slow" advTm="5794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184ADD9-830D-4BB6-A6B3-55905C71CC12}"/>
              </a:ext>
            </a:extLst>
          </p:cNvPr>
          <p:cNvSpPr>
            <a:spLocks noGrp="1"/>
          </p:cNvSpPr>
          <p:nvPr>
            <p:ph type="title"/>
          </p:nvPr>
        </p:nvSpPr>
        <p:spPr>
          <a:xfrm>
            <a:off x="1179226" y="826680"/>
            <a:ext cx="9833548" cy="1325563"/>
          </a:xfrm>
        </p:spPr>
        <p:txBody>
          <a:bodyPr>
            <a:normAutofit/>
          </a:bodyPr>
          <a:lstStyle/>
          <a:p>
            <a:pPr algn="ctr"/>
            <a:r>
              <a:rPr lang="en-IE" sz="4000">
                <a:solidFill>
                  <a:srgbClr val="FFFFFF"/>
                </a:solidFill>
              </a:rPr>
              <a:t>Exam Structure</a:t>
            </a:r>
          </a:p>
        </p:txBody>
      </p:sp>
      <p:sp>
        <p:nvSpPr>
          <p:cNvPr id="3" name="Content Placeholder 2">
            <a:extLst>
              <a:ext uri="{FF2B5EF4-FFF2-40B4-BE49-F238E27FC236}">
                <a16:creationId xmlns:a16="http://schemas.microsoft.com/office/drawing/2014/main" id="{AFADEA99-1983-4F10-82EB-DE411CECF9E3}"/>
              </a:ext>
            </a:extLst>
          </p:cNvPr>
          <p:cNvSpPr>
            <a:spLocks noGrp="1"/>
          </p:cNvSpPr>
          <p:nvPr>
            <p:ph idx="1"/>
          </p:nvPr>
        </p:nvSpPr>
        <p:spPr>
          <a:xfrm>
            <a:off x="727969" y="3092970"/>
            <a:ext cx="11017188" cy="3467628"/>
          </a:xfrm>
        </p:spPr>
        <p:txBody>
          <a:bodyPr>
            <a:normAutofit/>
          </a:bodyPr>
          <a:lstStyle/>
          <a:p>
            <a:r>
              <a:rPr lang="en-GB" sz="2000" b="0" i="0" dirty="0">
                <a:solidFill>
                  <a:srgbClr val="000000"/>
                </a:solidFill>
                <a:effectLst/>
                <a:latin typeface="Lato"/>
              </a:rPr>
              <a:t>The subject is examined at higher and ordinary level. </a:t>
            </a:r>
          </a:p>
          <a:p>
            <a:r>
              <a:rPr lang="en-GB" sz="2000" dirty="0">
                <a:solidFill>
                  <a:srgbClr val="000000"/>
                </a:solidFill>
                <a:latin typeface="Lato"/>
              </a:rPr>
              <a:t>Final Exam = 100%</a:t>
            </a:r>
            <a:endParaRPr lang="en-GB" sz="2000" b="0" i="0" dirty="0">
              <a:solidFill>
                <a:srgbClr val="000000"/>
              </a:solidFill>
              <a:effectLst/>
              <a:latin typeface="Lato"/>
            </a:endParaRPr>
          </a:p>
          <a:p>
            <a:r>
              <a:rPr lang="en-GB" sz="2000" dirty="0">
                <a:solidFill>
                  <a:srgbClr val="000000"/>
                </a:solidFill>
                <a:latin typeface="Lato"/>
              </a:rPr>
              <a:t>3 hour exam</a:t>
            </a:r>
          </a:p>
          <a:p>
            <a:pPr lvl="1"/>
            <a:r>
              <a:rPr lang="en-GB" sz="1600" b="1" i="0" dirty="0">
                <a:solidFill>
                  <a:srgbClr val="666666"/>
                </a:solidFill>
                <a:effectLst/>
                <a:latin typeface="Lato"/>
              </a:rPr>
              <a:t>3 sections. </a:t>
            </a:r>
            <a:endParaRPr lang="en-GB" sz="1600" b="0" i="0" dirty="0">
              <a:solidFill>
                <a:srgbClr val="666666"/>
              </a:solidFill>
              <a:effectLst/>
              <a:latin typeface="Lato"/>
            </a:endParaRPr>
          </a:p>
          <a:p>
            <a:pPr lvl="2"/>
            <a:r>
              <a:rPr lang="en-GB" sz="1800" b="0" i="0" dirty="0">
                <a:solidFill>
                  <a:srgbClr val="666666"/>
                </a:solidFill>
                <a:effectLst/>
                <a:latin typeface="Lato"/>
              </a:rPr>
              <a:t>Section 1 – Short questions (answer 8 out of 10) 80 marks. </a:t>
            </a:r>
          </a:p>
          <a:p>
            <a:pPr lvl="2"/>
            <a:r>
              <a:rPr lang="en-GB" sz="1800" b="0" i="0" dirty="0">
                <a:solidFill>
                  <a:srgbClr val="666666"/>
                </a:solidFill>
                <a:effectLst/>
                <a:latin typeface="Lato"/>
              </a:rPr>
              <a:t>Section 2 – Applied Business Question – 80 marks (compulsory).  </a:t>
            </a:r>
          </a:p>
          <a:p>
            <a:pPr lvl="2"/>
            <a:r>
              <a:rPr lang="en-GB" sz="1800" b="0" i="0" dirty="0">
                <a:solidFill>
                  <a:srgbClr val="666666"/>
                </a:solidFill>
                <a:effectLst/>
                <a:latin typeface="Lato"/>
              </a:rPr>
              <a:t>Section 3 – Long Questions (60 marks per question (answer 4 out of 7)</a:t>
            </a:r>
          </a:p>
          <a:p>
            <a:endParaRPr lang="en-IE" sz="2000" dirty="0">
              <a:solidFill>
                <a:srgbClr val="000000"/>
              </a:solidFill>
            </a:endParaRPr>
          </a:p>
        </p:txBody>
      </p:sp>
    </p:spTree>
    <p:extLst>
      <p:ext uri="{BB962C8B-B14F-4D97-AF65-F5344CB8AC3E}">
        <p14:creationId xmlns:p14="http://schemas.microsoft.com/office/powerpoint/2010/main" val="4049424496"/>
      </p:ext>
    </p:extLst>
  </p:cSld>
  <p:clrMapOvr>
    <a:masterClrMapping/>
  </p:clrMapOvr>
  <mc:AlternateContent xmlns:mc="http://schemas.openxmlformats.org/markup-compatibility/2006" xmlns:p14="http://schemas.microsoft.com/office/powerpoint/2010/main">
    <mc:Choice Requires="p14">
      <p:transition spd="slow" p14:dur="2000" advTm="34352"/>
    </mc:Choice>
    <mc:Fallback xmlns="">
      <p:transition spd="slow" advTm="3435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47D961-EF05-4CFD-B5DD-0B6097D03EF8}"/>
              </a:ext>
            </a:extLst>
          </p:cNvPr>
          <p:cNvSpPr>
            <a:spLocks noGrp="1"/>
          </p:cNvSpPr>
          <p:nvPr>
            <p:ph type="title"/>
          </p:nvPr>
        </p:nvSpPr>
        <p:spPr>
          <a:xfrm>
            <a:off x="838200" y="557189"/>
            <a:ext cx="3374136" cy="5567891"/>
          </a:xfrm>
        </p:spPr>
        <p:txBody>
          <a:bodyPr>
            <a:normAutofit/>
          </a:bodyPr>
          <a:lstStyle/>
          <a:p>
            <a:r>
              <a:rPr lang="en-IE" sz="5200" dirty="0"/>
              <a:t>Business as a subject </a:t>
            </a:r>
          </a:p>
        </p:txBody>
      </p:sp>
      <p:graphicFrame>
        <p:nvGraphicFramePr>
          <p:cNvPr id="5" name="Content Placeholder 2">
            <a:extLst>
              <a:ext uri="{FF2B5EF4-FFF2-40B4-BE49-F238E27FC236}">
                <a16:creationId xmlns:a16="http://schemas.microsoft.com/office/drawing/2014/main" id="{50475E95-5406-4086-93EF-6E7352DA819D}"/>
              </a:ext>
            </a:extLst>
          </p:cNvPr>
          <p:cNvGraphicFramePr>
            <a:graphicFrameLocks noGrp="1"/>
          </p:cNvGraphicFramePr>
          <p:nvPr>
            <p:ph idx="1"/>
            <p:extLst>
              <p:ext uri="{D42A27DB-BD31-4B8C-83A1-F6EECF244321}">
                <p14:modId xmlns:p14="http://schemas.microsoft.com/office/powerpoint/2010/main" val="962637562"/>
              </p:ext>
            </p:extLst>
          </p:nvPr>
        </p:nvGraphicFramePr>
        <p:xfrm>
          <a:off x="4873841" y="0"/>
          <a:ext cx="7208667" cy="67692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4824066"/>
      </p:ext>
    </p:extLst>
  </p:cSld>
  <p:clrMapOvr>
    <a:masterClrMapping/>
  </p:clrMapOvr>
  <mc:AlternateContent xmlns:mc="http://schemas.openxmlformats.org/markup-compatibility/2006" xmlns:p14="http://schemas.microsoft.com/office/powerpoint/2010/main">
    <mc:Choice Requires="p14">
      <p:transition spd="slow" p14:dur="2000" advTm="72990"/>
    </mc:Choice>
    <mc:Fallback xmlns="">
      <p:transition spd="slow" advTm="7299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62E4E0-61B4-4265-A961-930EA1B91CEF}"/>
              </a:ext>
            </a:extLst>
          </p:cNvPr>
          <p:cNvSpPr>
            <a:spLocks noGrp="1"/>
          </p:cNvSpPr>
          <p:nvPr>
            <p:ph type="title"/>
          </p:nvPr>
        </p:nvSpPr>
        <p:spPr>
          <a:xfrm>
            <a:off x="841248" y="334644"/>
            <a:ext cx="10509504" cy="1076914"/>
          </a:xfrm>
        </p:spPr>
        <p:txBody>
          <a:bodyPr anchor="ctr">
            <a:normAutofit/>
          </a:bodyPr>
          <a:lstStyle/>
          <a:p>
            <a:r>
              <a:rPr lang="en-IE" sz="4000"/>
              <a:t>Summary</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9B18D0CD-2C22-42C3-ACC9-1302346C4153}"/>
              </a:ext>
            </a:extLst>
          </p:cNvPr>
          <p:cNvGraphicFramePr>
            <a:graphicFrameLocks noGrp="1"/>
          </p:cNvGraphicFramePr>
          <p:nvPr>
            <p:ph idx="1"/>
            <p:extLst>
              <p:ext uri="{D42A27DB-BD31-4B8C-83A1-F6EECF244321}">
                <p14:modId xmlns:p14="http://schemas.microsoft.com/office/powerpoint/2010/main" val="2422769626"/>
              </p:ext>
            </p:extLst>
          </p:nvPr>
        </p:nvGraphicFramePr>
        <p:xfrm>
          <a:off x="159798" y="1171851"/>
          <a:ext cx="11736280" cy="55751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5186884"/>
      </p:ext>
    </p:extLst>
  </p:cSld>
  <p:clrMapOvr>
    <a:masterClrMapping/>
  </p:clrMapOvr>
  <mc:AlternateContent xmlns:mc="http://schemas.openxmlformats.org/markup-compatibility/2006" xmlns:p14="http://schemas.microsoft.com/office/powerpoint/2010/main">
    <mc:Choice Requires="p14">
      <p:transition spd="slow" p14:dur="2000" advTm="48284"/>
    </mc:Choice>
    <mc:Fallback xmlns="">
      <p:transition spd="slow" advTm="4828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E57A3F2-3497-430E-BCD2-151E9B574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6">
            <a:extLst>
              <a:ext uri="{FF2B5EF4-FFF2-40B4-BE49-F238E27FC236}">
                <a16:creationId xmlns:a16="http://schemas.microsoft.com/office/drawing/2014/main" id="{88B1F424-0E60-4F04-AFC7-00E1F2110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521144" y="911116"/>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6B509DD1-7F4E-4C4D-9B18-626473A5F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00164" y="643467"/>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BB89D3BB-9A77-48E3-8C98-9A0A1DD4F7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95529" y="644382"/>
            <a:ext cx="3856024"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0F7A471D-2117-4AFC-8C5B-CF5A514A8647}"/>
              </a:ext>
            </a:extLst>
          </p:cNvPr>
          <p:cNvSpPr>
            <a:spLocks noGrp="1"/>
          </p:cNvSpPr>
          <p:nvPr>
            <p:ph type="title"/>
          </p:nvPr>
        </p:nvSpPr>
        <p:spPr>
          <a:xfrm>
            <a:off x="1322754" y="1522820"/>
            <a:ext cx="2748041" cy="3601914"/>
          </a:xfrm>
        </p:spPr>
        <p:txBody>
          <a:bodyPr anchor="ctr">
            <a:normAutofit/>
          </a:bodyPr>
          <a:lstStyle/>
          <a:p>
            <a:r>
              <a:rPr lang="en-IE" sz="3600" dirty="0">
                <a:solidFill>
                  <a:srgbClr val="FFFFFF"/>
                </a:solidFill>
              </a:rPr>
              <a:t>Who is suitable for Business?</a:t>
            </a:r>
          </a:p>
        </p:txBody>
      </p:sp>
      <p:graphicFrame>
        <p:nvGraphicFramePr>
          <p:cNvPr id="5" name="Content Placeholder 2">
            <a:extLst>
              <a:ext uri="{FF2B5EF4-FFF2-40B4-BE49-F238E27FC236}">
                <a16:creationId xmlns:a16="http://schemas.microsoft.com/office/drawing/2014/main" id="{ABC56F71-1DBF-494A-A1F4-09D135C7FAD0}"/>
              </a:ext>
            </a:extLst>
          </p:cNvPr>
          <p:cNvGraphicFramePr>
            <a:graphicFrameLocks noGrp="1"/>
          </p:cNvGraphicFramePr>
          <p:nvPr>
            <p:ph idx="1"/>
            <p:extLst>
              <p:ext uri="{D42A27DB-BD31-4B8C-83A1-F6EECF244321}">
                <p14:modId xmlns:p14="http://schemas.microsoft.com/office/powerpoint/2010/main" val="1739008452"/>
              </p:ext>
            </p:extLst>
          </p:nvPr>
        </p:nvGraphicFramePr>
        <p:xfrm>
          <a:off x="4838329" y="115411"/>
          <a:ext cx="7128769" cy="66227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4992396"/>
      </p:ext>
    </p:extLst>
  </p:cSld>
  <p:clrMapOvr>
    <a:masterClrMapping/>
  </p:clrMapOvr>
  <mc:AlternateContent xmlns:mc="http://schemas.openxmlformats.org/markup-compatibility/2006" xmlns:p14="http://schemas.microsoft.com/office/powerpoint/2010/main">
    <mc:Choice Requires="p14">
      <p:transition spd="slow" p14:dur="2000" advTm="51489"/>
    </mc:Choice>
    <mc:Fallback xmlns="">
      <p:transition spd="slow" advTm="5148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E62F72D-1C54-4780-9878-5AD9F2CCC398}"/>
              </a:ext>
            </a:extLst>
          </p:cNvPr>
          <p:cNvPicPr>
            <a:picLocks noChangeAspect="1"/>
          </p:cNvPicPr>
          <p:nvPr/>
        </p:nvPicPr>
        <p:blipFill rotWithShape="1">
          <a:blip r:embed="rId2">
            <a:alphaModFix/>
          </a:blip>
          <a:srcRect l="11863" r="23804" b="1"/>
          <a:stretch/>
        </p:blipFill>
        <p:spPr>
          <a:xfrm>
            <a:off x="5797543" y="10"/>
            <a:ext cx="6394152" cy="6857990"/>
          </a:xfrm>
          <a:prstGeom prst="rect">
            <a:avLst/>
          </a:prstGeom>
        </p:spPr>
      </p:pic>
      <p:pic>
        <p:nvPicPr>
          <p:cNvPr id="10" name="Picture 9">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le 1">
            <a:extLst>
              <a:ext uri="{FF2B5EF4-FFF2-40B4-BE49-F238E27FC236}">
                <a16:creationId xmlns:a16="http://schemas.microsoft.com/office/drawing/2014/main" id="{6B062BFE-22C2-44C6-9BD0-3AFBAB5DF324}"/>
              </a:ext>
            </a:extLst>
          </p:cNvPr>
          <p:cNvSpPr>
            <a:spLocks noGrp="1"/>
          </p:cNvSpPr>
          <p:nvPr>
            <p:ph type="title"/>
          </p:nvPr>
        </p:nvSpPr>
        <p:spPr>
          <a:xfrm>
            <a:off x="276678" y="141195"/>
            <a:ext cx="4803636" cy="1311664"/>
          </a:xfrm>
        </p:spPr>
        <p:txBody>
          <a:bodyPr>
            <a:normAutofit/>
          </a:bodyPr>
          <a:lstStyle/>
          <a:p>
            <a:r>
              <a:rPr lang="en-GB" b="1" dirty="0">
                <a:solidFill>
                  <a:srgbClr val="FF0000"/>
                </a:solidFill>
              </a:rPr>
              <a:t>Business and numbers</a:t>
            </a:r>
            <a:endParaRPr lang="en-IE" b="1" dirty="0">
              <a:solidFill>
                <a:srgbClr val="FF0000"/>
              </a:solidFill>
            </a:endParaRPr>
          </a:p>
        </p:txBody>
      </p:sp>
      <p:sp>
        <p:nvSpPr>
          <p:cNvPr id="3" name="Content Placeholder 2">
            <a:extLst>
              <a:ext uri="{FF2B5EF4-FFF2-40B4-BE49-F238E27FC236}">
                <a16:creationId xmlns:a16="http://schemas.microsoft.com/office/drawing/2014/main" id="{7DDC9B55-1E13-4ADF-ADAB-C9D3ACEA395F}"/>
              </a:ext>
            </a:extLst>
          </p:cNvPr>
          <p:cNvSpPr>
            <a:spLocks noGrp="1"/>
          </p:cNvSpPr>
          <p:nvPr>
            <p:ph idx="1"/>
          </p:nvPr>
        </p:nvSpPr>
        <p:spPr>
          <a:xfrm>
            <a:off x="152400" y="1594054"/>
            <a:ext cx="5730239" cy="5122751"/>
          </a:xfrm>
        </p:spPr>
        <p:txBody>
          <a:bodyPr anchor="ctr">
            <a:normAutofit/>
          </a:bodyPr>
          <a:lstStyle/>
          <a:p>
            <a:r>
              <a:rPr lang="en-GB" dirty="0">
                <a:solidFill>
                  <a:srgbClr val="000000"/>
                </a:solidFill>
              </a:rPr>
              <a:t>More theory than numbers.</a:t>
            </a:r>
          </a:p>
          <a:p>
            <a:endParaRPr lang="en-GB" dirty="0">
              <a:solidFill>
                <a:srgbClr val="000000"/>
              </a:solidFill>
            </a:endParaRPr>
          </a:p>
          <a:p>
            <a:r>
              <a:rPr lang="en-GB" dirty="0">
                <a:solidFill>
                  <a:srgbClr val="000000"/>
                </a:solidFill>
              </a:rPr>
              <a:t>Some tax calculations and ratio analysis.</a:t>
            </a:r>
          </a:p>
          <a:p>
            <a:endParaRPr lang="en-GB" dirty="0">
              <a:solidFill>
                <a:srgbClr val="000000"/>
              </a:solidFill>
            </a:endParaRPr>
          </a:p>
          <a:p>
            <a:r>
              <a:rPr lang="en-GB" dirty="0">
                <a:solidFill>
                  <a:srgbClr val="000000"/>
                </a:solidFill>
              </a:rPr>
              <a:t>Drawing graphs and analysing graphs and data is important in a couple of chapters.</a:t>
            </a:r>
            <a:endParaRPr lang="en-IE" dirty="0">
              <a:solidFill>
                <a:srgbClr val="000000"/>
              </a:solidFill>
            </a:endParaRPr>
          </a:p>
        </p:txBody>
      </p:sp>
    </p:spTree>
    <p:extLst>
      <p:ext uri="{BB962C8B-B14F-4D97-AF65-F5344CB8AC3E}">
        <p14:creationId xmlns:p14="http://schemas.microsoft.com/office/powerpoint/2010/main" val="847375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11"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1ECC3DEC-9DFB-4F99-BA61-F4B063E3A453}"/>
              </a:ext>
            </a:extLst>
          </p:cNvPr>
          <p:cNvSpPr>
            <a:spLocks noGrp="1"/>
          </p:cNvSpPr>
          <p:nvPr>
            <p:ph type="title"/>
          </p:nvPr>
        </p:nvSpPr>
        <p:spPr>
          <a:xfrm>
            <a:off x="1098468" y="885651"/>
            <a:ext cx="3229803" cy="4624603"/>
          </a:xfrm>
        </p:spPr>
        <p:txBody>
          <a:bodyPr>
            <a:normAutofit/>
          </a:bodyPr>
          <a:lstStyle/>
          <a:p>
            <a:r>
              <a:rPr lang="en-IE">
                <a:solidFill>
                  <a:srgbClr val="FFFFFF"/>
                </a:solidFill>
              </a:rPr>
              <a:t>Course Content</a:t>
            </a:r>
          </a:p>
        </p:txBody>
      </p:sp>
      <p:sp>
        <p:nvSpPr>
          <p:cNvPr id="3" name="Content Placeholder 2">
            <a:extLst>
              <a:ext uri="{FF2B5EF4-FFF2-40B4-BE49-F238E27FC236}">
                <a16:creationId xmlns:a16="http://schemas.microsoft.com/office/drawing/2014/main" id="{945793FB-A3BF-4001-86DD-722665A2535E}"/>
              </a:ext>
            </a:extLst>
          </p:cNvPr>
          <p:cNvSpPr>
            <a:spLocks noGrp="1"/>
          </p:cNvSpPr>
          <p:nvPr>
            <p:ph idx="1"/>
          </p:nvPr>
        </p:nvSpPr>
        <p:spPr>
          <a:xfrm>
            <a:off x="4749553" y="479394"/>
            <a:ext cx="6921747" cy="6162705"/>
          </a:xfrm>
        </p:spPr>
        <p:txBody>
          <a:bodyPr anchor="ctr">
            <a:normAutofit/>
          </a:bodyPr>
          <a:lstStyle/>
          <a:p>
            <a:pPr marL="0" indent="0" algn="l">
              <a:buNone/>
            </a:pPr>
            <a:r>
              <a:rPr lang="en-GB" sz="2400" b="0" i="0" dirty="0">
                <a:solidFill>
                  <a:srgbClr val="666666"/>
                </a:solidFill>
                <a:effectLst/>
                <a:latin typeface="Lato"/>
              </a:rPr>
              <a:t>The core units include:</a:t>
            </a:r>
          </a:p>
          <a:p>
            <a:pPr marL="342900" indent="-342900" algn="l">
              <a:buFont typeface="+mj-lt"/>
              <a:buAutoNum type="arabicPeriod"/>
            </a:pPr>
            <a:r>
              <a:rPr lang="en-GB" sz="2400" b="0" i="0" dirty="0">
                <a:solidFill>
                  <a:srgbClr val="666666"/>
                </a:solidFill>
                <a:effectLst/>
                <a:latin typeface="Lato"/>
              </a:rPr>
              <a:t>Introduction to people in business; </a:t>
            </a:r>
          </a:p>
          <a:p>
            <a:pPr marL="342900" indent="-342900" algn="l">
              <a:buFont typeface="+mj-lt"/>
              <a:buAutoNum type="arabicPeriod"/>
            </a:pPr>
            <a:r>
              <a:rPr lang="en-GB" sz="2400" b="0" i="0" dirty="0">
                <a:solidFill>
                  <a:srgbClr val="666666"/>
                </a:solidFill>
                <a:effectLst/>
                <a:latin typeface="Lato"/>
              </a:rPr>
              <a:t>Enterprise; </a:t>
            </a:r>
          </a:p>
          <a:p>
            <a:pPr marL="342900" indent="-342900" algn="l">
              <a:buFont typeface="+mj-lt"/>
              <a:buAutoNum type="arabicPeriod"/>
            </a:pPr>
            <a:r>
              <a:rPr lang="en-GB" sz="2400" b="0" i="0" dirty="0">
                <a:solidFill>
                  <a:srgbClr val="666666"/>
                </a:solidFill>
                <a:effectLst/>
                <a:latin typeface="Lato"/>
              </a:rPr>
              <a:t>Management  1 &amp; 2; </a:t>
            </a:r>
          </a:p>
          <a:p>
            <a:pPr marL="342900" indent="-342900" algn="l">
              <a:buFont typeface="+mj-lt"/>
              <a:buAutoNum type="arabicPeriod"/>
            </a:pPr>
            <a:r>
              <a:rPr lang="en-GB" sz="2400" b="0" i="0" dirty="0">
                <a:solidFill>
                  <a:srgbClr val="666666"/>
                </a:solidFill>
                <a:effectLst/>
                <a:latin typeface="Lato"/>
              </a:rPr>
              <a:t>Business in action; </a:t>
            </a:r>
          </a:p>
          <a:p>
            <a:pPr marL="342900" indent="-342900" algn="l">
              <a:buFont typeface="+mj-lt"/>
              <a:buAutoNum type="arabicPeriod"/>
            </a:pPr>
            <a:r>
              <a:rPr lang="en-GB" sz="2400" b="0" i="0" dirty="0">
                <a:solidFill>
                  <a:srgbClr val="666666"/>
                </a:solidFill>
                <a:effectLst/>
                <a:latin typeface="Lato"/>
              </a:rPr>
              <a:t>Domestic Environment</a:t>
            </a:r>
          </a:p>
          <a:p>
            <a:pPr marL="342900" indent="-342900" algn="l">
              <a:buFont typeface="+mj-lt"/>
              <a:buAutoNum type="arabicPeriod"/>
            </a:pPr>
            <a:r>
              <a:rPr lang="en-GB" sz="2400" b="0" i="0" dirty="0">
                <a:solidFill>
                  <a:srgbClr val="666666"/>
                </a:solidFill>
                <a:effectLst/>
                <a:latin typeface="Lato"/>
              </a:rPr>
              <a:t>International Environment. </a:t>
            </a:r>
          </a:p>
          <a:p>
            <a:pPr marL="0" indent="0">
              <a:buNone/>
            </a:pPr>
            <a:endParaRPr lang="en-GB" sz="2400" dirty="0"/>
          </a:p>
          <a:p>
            <a:pPr marL="0" indent="0">
              <a:buNone/>
            </a:pPr>
            <a:r>
              <a:rPr lang="en-GB" sz="2400" b="0" i="0" dirty="0">
                <a:solidFill>
                  <a:srgbClr val="666666"/>
                </a:solidFill>
                <a:effectLst/>
                <a:latin typeface="Lato"/>
              </a:rPr>
              <a:t>There is a common syllabus covering Higher and Ordinary level, which will fulfil the aims and objectives of the course. </a:t>
            </a:r>
          </a:p>
          <a:p>
            <a:pPr marL="0" indent="0">
              <a:buNone/>
            </a:pPr>
            <a:endParaRPr lang="en-IE" sz="3600" dirty="0"/>
          </a:p>
        </p:txBody>
      </p:sp>
    </p:spTree>
    <p:extLst>
      <p:ext uri="{BB962C8B-B14F-4D97-AF65-F5344CB8AC3E}">
        <p14:creationId xmlns:p14="http://schemas.microsoft.com/office/powerpoint/2010/main" val="3279415404"/>
      </p:ext>
    </p:extLst>
  </p:cSld>
  <p:clrMapOvr>
    <a:masterClrMapping/>
  </p:clrMapOvr>
  <mc:AlternateContent xmlns:mc="http://schemas.openxmlformats.org/markup-compatibility/2006" xmlns:p14="http://schemas.microsoft.com/office/powerpoint/2010/main">
    <mc:Choice Requires="p14">
      <p:transition spd="slow" p14:dur="2000" advTm="57108"/>
    </mc:Choice>
    <mc:Fallback xmlns="">
      <p:transition spd="slow" advTm="57108"/>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4EF477DC915646A31E74E8A801021D" ma:contentTypeVersion="12" ma:contentTypeDescription="Create a new document." ma:contentTypeScope="" ma:versionID="10195e1e7430d0f8746495615c5b6aca">
  <xsd:schema xmlns:xsd="http://www.w3.org/2001/XMLSchema" xmlns:xs="http://www.w3.org/2001/XMLSchema" xmlns:p="http://schemas.microsoft.com/office/2006/metadata/properties" xmlns:ns3="949d786d-f8ec-4352-921f-e608a694bddc" xmlns:ns4="703abe88-b3c7-48a8-9569-91a435fe1293" targetNamespace="http://schemas.microsoft.com/office/2006/metadata/properties" ma:root="true" ma:fieldsID="b42ac67035f90236ea2ff56c00ecd2ef" ns3:_="" ns4:_="">
    <xsd:import namespace="949d786d-f8ec-4352-921f-e608a694bddc"/>
    <xsd:import namespace="703abe88-b3c7-48a8-9569-91a435fe129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9d786d-f8ec-4352-921f-e608a694bd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03abe88-b3c7-48a8-9569-91a435fe129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085DEC2-48B5-447B-9B5C-5FC470F2DF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9d786d-f8ec-4352-921f-e608a694bddc"/>
    <ds:schemaRef ds:uri="703abe88-b3c7-48a8-9569-91a435fe12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B40BFDB-67D6-4726-ABD5-321DD362BCB5}">
  <ds:schemaRefs>
    <ds:schemaRef ds:uri="http://schemas.microsoft.com/sharepoint/v3/contenttype/forms"/>
  </ds:schemaRefs>
</ds:datastoreItem>
</file>

<file path=customXml/itemProps3.xml><?xml version="1.0" encoding="utf-8"?>
<ds:datastoreItem xmlns:ds="http://schemas.openxmlformats.org/officeDocument/2006/customXml" ds:itemID="{405CAFB0-DA6F-4D3A-875E-B09A97E4CB15}">
  <ds:schemaRefs>
    <ds:schemaRef ds:uri="703abe88-b3c7-48a8-9569-91a435fe1293"/>
    <ds:schemaRef ds:uri="http://purl.org/dc/elements/1.1/"/>
    <ds:schemaRef ds:uri="http://schemas.microsoft.com/office/2006/metadata/properties"/>
    <ds:schemaRef ds:uri="http://purl.org/dc/terms/"/>
    <ds:schemaRef ds:uri="http://schemas.openxmlformats.org/package/2006/metadata/core-properties"/>
    <ds:schemaRef ds:uri="949d786d-f8ec-4352-921f-e608a694bddc"/>
    <ds:schemaRef ds:uri="http://schemas.microsoft.com/office/2006/documentManagement/types"/>
    <ds:schemaRef ds:uri="http://purl.org/dc/dcmityp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TotalTime>
  <Words>535</Words>
  <Application>Microsoft Office PowerPoint</Application>
  <PresentationFormat>Widescreen</PresentationFormat>
  <Paragraphs>46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Lato</vt:lpstr>
      <vt:lpstr>Office Theme</vt:lpstr>
      <vt:lpstr>Business as a Leaving Certificate Subject </vt:lpstr>
      <vt:lpstr>Why study Business?</vt:lpstr>
      <vt:lpstr>Leaving Certificate Business – 2019 Statistics</vt:lpstr>
      <vt:lpstr>Exam Structure</vt:lpstr>
      <vt:lpstr>Business as a subject </vt:lpstr>
      <vt:lpstr>Summary</vt:lpstr>
      <vt:lpstr>Who is suitable for Business?</vt:lpstr>
      <vt:lpstr>Business and numbers</vt:lpstr>
      <vt:lpstr>Course Content</vt:lpstr>
      <vt:lpstr>Careers</vt:lpstr>
      <vt:lpstr>Business Teachers at LC  Helen Stack,  Jim Dempsey and  Sinéad McGouran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as a Leaving Certificate Subject</dc:title>
  <dc:creator>Sinead McGouran</dc:creator>
  <cp:lastModifiedBy>Sinead McGouran</cp:lastModifiedBy>
  <cp:revision>2</cp:revision>
  <dcterms:created xsi:type="dcterms:W3CDTF">2021-01-26T19:08:53Z</dcterms:created>
  <dcterms:modified xsi:type="dcterms:W3CDTF">2021-01-26T19:11:43Z</dcterms:modified>
</cp:coreProperties>
</file>